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64" r:id="rId3"/>
    <p:sldId id="281" r:id="rId4"/>
    <p:sldId id="295" r:id="rId5"/>
    <p:sldId id="294" r:id="rId6"/>
    <p:sldId id="284" r:id="rId7"/>
    <p:sldId id="285" r:id="rId8"/>
    <p:sldId id="258" r:id="rId9"/>
    <p:sldId id="265" r:id="rId10"/>
    <p:sldId id="266" r:id="rId11"/>
    <p:sldId id="267" r:id="rId12"/>
    <p:sldId id="260" r:id="rId13"/>
    <p:sldId id="298" r:id="rId14"/>
    <p:sldId id="304" r:id="rId15"/>
    <p:sldId id="300" r:id="rId16"/>
    <p:sldId id="289" r:id="rId17"/>
    <p:sldId id="306" r:id="rId18"/>
    <p:sldId id="305" r:id="rId19"/>
    <p:sldId id="307" r:id="rId20"/>
    <p:sldId id="291" r:id="rId21"/>
    <p:sldId id="277" r:id="rId22"/>
    <p:sldId id="303" r:id="rId23"/>
    <p:sldId id="302" r:id="rId24"/>
    <p:sldId id="263" r:id="rId25"/>
    <p:sldId id="262" r:id="rId26"/>
    <p:sldId id="311" r:id="rId27"/>
    <p:sldId id="313" r:id="rId28"/>
    <p:sldId id="314" r:id="rId29"/>
  </p:sldIdLst>
  <p:sldSz cx="12192000" cy="6858000"/>
  <p:notesSz cx="6858000" cy="9144000"/>
  <p:embeddedFontLst>
    <p:embeddedFont>
      <p:font typeface="Archivo" panose="020B0503020202020B04" pitchFamily="34" charset="0"/>
      <p:regular r:id="rId31"/>
      <p:bold r:id="rId32"/>
      <p:italic r:id="rId33"/>
      <p:boldItalic r:id="rId34"/>
    </p:embeddedFont>
    <p:embeddedFont>
      <p:font typeface="Archivo Condensed" pitchFamily="2" charset="0"/>
      <p:regular r:id="rId35"/>
      <p:bold r:id="rId36"/>
      <p:italic r:id="rId37"/>
      <p:boldItalic r:id="rId38"/>
    </p:embeddedFont>
    <p:embeddedFont>
      <p:font typeface="Archivo Medium" panose="020B0603020202020B04" pitchFamily="34" charset="0"/>
      <p:regular r:id="rId39"/>
      <p:bold r:id="rId40"/>
      <p:italic r:id="rId41"/>
    </p:embeddedFont>
    <p:embeddedFont>
      <p:font typeface="Archivo SemiBold" panose="020B0603020202020B04" pitchFamily="34" charset="0"/>
      <p:boldItalic r:id="rId42"/>
    </p:embeddedFont>
    <p:embeddedFont>
      <p:font typeface="Archivo SemiCondensed SemiBold" pitchFamily="2" charset="0"/>
      <p:bold r:id="rId43"/>
      <p:boldItalic r:id="rId44"/>
    </p:embeddedFont>
    <p:embeddedFont>
      <p:font typeface="Archivo Thin" pitchFamily="2" charset="0"/>
      <p:regular r:id="rId45"/>
      <p:italic r:id="rId46"/>
    </p:embeddedFont>
    <p:embeddedFont>
      <p:font typeface="AtramentSemiBold-Regular" panose="02000000000000000000" pitchFamily="2" charset="0"/>
      <p:regular r:id="rId4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BA28"/>
    <a:srgbClr val="017D89"/>
    <a:srgbClr val="0AA6B5"/>
    <a:srgbClr val="972177"/>
    <a:srgbClr val="443876"/>
    <a:srgbClr val="0B626A"/>
    <a:srgbClr val="1F62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2881" autoAdjust="0"/>
  </p:normalViewPr>
  <p:slideViewPr>
    <p:cSldViewPr snapToGrid="0">
      <p:cViewPr varScale="1">
        <p:scale>
          <a:sx n="80" d="100"/>
          <a:sy n="80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0B25A-B76B-4A91-873D-0E567B7E1A7E}" type="datetimeFigureOut">
              <a:rPr lang="fr-FR" smtClean="0"/>
              <a:t>17/04/2025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93AC3-A9BD-478C-9CB0-E58AF2157D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93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699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8530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7791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3242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83606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419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9798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95291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5767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8816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0054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4661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6062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9972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81308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9703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66967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2820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5097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181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001C4-D226-7944-4AAD-A6D4FF857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4625E18-0C21-7F0C-1965-F845ECA26A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E63BAAD-0075-1947-994A-3F5F63A414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D4464D-8584-E9C6-5151-A9D8FB492F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290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79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090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C93AC3-A9BD-478C-9CB0-E58AF2157DD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095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p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E1D59B-55FB-9E8F-E29F-5A9ADD10E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0" y="3429000"/>
            <a:ext cx="10998679" cy="936000"/>
          </a:xfrm>
        </p:spPr>
        <p:txBody>
          <a:bodyPr anchor="b"/>
          <a:lstStyle>
            <a:lvl1pPr algn="l">
              <a:defRPr sz="6000">
                <a:solidFill>
                  <a:srgbClr val="972177"/>
                </a:solidFill>
                <a:latin typeface="Archivo SemiBold" panose="020B0603020202020B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D59C58B-9F5B-B243-96F8-5AEF911328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661" y="4365000"/>
            <a:ext cx="10998678" cy="556404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AA6B5"/>
                </a:solidFill>
                <a:latin typeface="Archivo SemiBold" panose="020B0603020202020B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7118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0D6D96-062E-BB41-99BE-D4A2B55F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85B78C-2B7A-3BBB-F7D3-8EE1D25D0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55048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AD68356-F957-BFF9-736B-F01D89DE5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4348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7995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791342-CF78-375E-3CDC-FB2BC2C1B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372" y="1112978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0063BB9-12E3-EF63-2A61-F3B2700E73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5596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8115B95-8497-CDC0-B644-951DE931B6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372" y="2826326"/>
            <a:ext cx="3932237" cy="375735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4124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E50504-01C9-805E-F751-A921BE1D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04746A-FBFA-ACF4-D520-C64234DB85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49856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762A071-73AF-E1D1-DCD8-FF269E004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229359"/>
            <a:ext cx="2628900" cy="5486083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0A21D7F-3555-618E-838B-1C2BC1A3B7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229359"/>
            <a:ext cx="7734300" cy="548608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22379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7DFCC5-F538-1A79-AE4D-2B4255D32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728" y="1437043"/>
            <a:ext cx="10921041" cy="612000"/>
          </a:xfrm>
        </p:spPr>
        <p:txBody>
          <a:bodyPr/>
          <a:lstStyle>
            <a:lvl1pPr>
              <a:defRPr>
                <a:solidFill>
                  <a:srgbClr val="972177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46D1F6-49EC-5154-D06F-8DA608BB6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1215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CE0C8F-3E06-D4ED-2F10-DAD334F22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475" y="1709738"/>
            <a:ext cx="10964174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8CA0996-2812-55E7-7C63-D73ED79D4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475" y="4589463"/>
            <a:ext cx="1096417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972177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18210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D01856-89B5-2EA6-04CB-FAAB094CF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8355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0A7C55-5107-B6AE-456C-743D2FB74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479" y="2821213"/>
            <a:ext cx="10921042" cy="64800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09850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B0F09A-E2B2-7F81-9E40-8633E77B4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72177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1EF962-3602-A1C1-AC81-308052BEE9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9729" y="2113472"/>
            <a:ext cx="5279365" cy="447020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AA06F63-F83D-585C-AE57-7AEAF7B01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2113472"/>
            <a:ext cx="5454771" cy="447020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32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93B786-2E70-2CCE-48E6-EF3BDDE7C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9226"/>
            <a:ext cx="10515600" cy="670045"/>
          </a:xfrm>
        </p:spPr>
        <p:txBody>
          <a:bodyPr/>
          <a:lstStyle>
            <a:lvl1pPr>
              <a:defRPr>
                <a:solidFill>
                  <a:srgbClr val="972177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71BED3-830E-EABB-9D85-9FCC3FA6B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3338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AA6B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1E1F96B-7381-10FF-9731-7A79DD20C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940200"/>
            <a:ext cx="5157787" cy="355203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303DE6-A88A-5414-967F-A45DDA4AC1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203338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AA6B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75F994E-1986-775D-9767-024D0F9F66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940201"/>
            <a:ext cx="5183188" cy="35520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3725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A243E6-7E3F-B625-5F3A-5257C2C8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72177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2489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208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18D96F0-C6BF-B007-9AF2-904FCC2E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729" y="1336450"/>
            <a:ext cx="10921042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05E9D5-2200-A8D6-E24D-DF3D1B638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729" y="2191108"/>
            <a:ext cx="10921041" cy="4330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3127614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972177"/>
          </a:solidFill>
          <a:latin typeface="Archivo SemiBold" panose="020B0603020202020B04" pitchFamily="34" charset="0"/>
          <a:ea typeface="+mj-ea"/>
          <a:cs typeface="Archivo ExtraCondensed ExtraBol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chivo Thin" pitchFamily="2" charset="0"/>
          <a:ea typeface="+mn-ea"/>
          <a:cs typeface="Archivo Thin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chivo Thin" pitchFamily="2" charset="0"/>
          <a:ea typeface="+mn-ea"/>
          <a:cs typeface="Archivo Thin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chivo Thin" pitchFamily="2" charset="0"/>
          <a:ea typeface="+mn-ea"/>
          <a:cs typeface="Archivo Thin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chivo Thin" pitchFamily="2" charset="0"/>
          <a:ea typeface="+mn-ea"/>
          <a:cs typeface="Archivo Thin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chivo Thin" pitchFamily="2" charset="0"/>
          <a:ea typeface="+mn-ea"/>
          <a:cs typeface="Archivo Thin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video" Target="https://www.youtube.com/embed/24SV_LaSLXQ?feature=oembed" TargetMode="Externa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jp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gif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4ACCEF-891A-03A7-957A-A7A59E28DE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cap="all" dirty="0">
                <a:latin typeface="Archivo SemiCondensed SemiBold" pitchFamily="2" charset="0"/>
                <a:cs typeface="Archivo SemiCondensed SemiBold" pitchFamily="2" charset="0"/>
              </a:rPr>
              <a:t>Challenge de la mobilité BFC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7C0BE6E-14E0-25E3-EE35-11964D872C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fr-FR" dirty="0"/>
              <a:t>… qui seront les grands gagnants de 2025 ? </a:t>
            </a:r>
          </a:p>
        </p:txBody>
      </p:sp>
    </p:spTree>
    <p:extLst>
      <p:ext uri="{BB962C8B-B14F-4D97-AF65-F5344CB8AC3E}">
        <p14:creationId xmlns:p14="http://schemas.microsoft.com/office/powerpoint/2010/main" val="256893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6958" y="2319706"/>
            <a:ext cx="1376525" cy="13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54008" y="2325477"/>
            <a:ext cx="1376525" cy="13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12145" y="2325477"/>
            <a:ext cx="1376525" cy="13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53741" y="2330081"/>
            <a:ext cx="1376525" cy="13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50420" y="2325477"/>
            <a:ext cx="1376525" cy="13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6"/>
          <p:cNvSpPr txBox="1">
            <a:spLocks noGrp="1"/>
          </p:cNvSpPr>
          <p:nvPr>
            <p:ph type="title"/>
          </p:nvPr>
        </p:nvSpPr>
        <p:spPr>
          <a:xfrm>
            <a:off x="635550" y="1356269"/>
            <a:ext cx="10920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800" cap="all" dirty="0">
                <a:latin typeface="AtramentSemiBold-Regular" panose="02000000000000000000" pitchFamily="2" charset="0"/>
                <a:ea typeface="Archivo SemiBold"/>
                <a:cs typeface="Archivo SemiBold"/>
                <a:sym typeface="Archivo SemiBold"/>
              </a:rPr>
              <a:t>Une participation en augmentation</a:t>
            </a:r>
          </a:p>
        </p:txBody>
      </p:sp>
      <p:pic>
        <p:nvPicPr>
          <p:cNvPr id="96" name="Google Shape;96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133" y="4259944"/>
            <a:ext cx="3245100" cy="253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23195" y="4264332"/>
            <a:ext cx="3341600" cy="247652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6"/>
          <p:cNvSpPr txBox="1"/>
          <p:nvPr/>
        </p:nvSpPr>
        <p:spPr>
          <a:xfrm>
            <a:off x="1846048" y="2664567"/>
            <a:ext cx="1162423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chivo"/>
              <a:buNone/>
            </a:pPr>
            <a:r>
              <a:rPr lang="fr-FR" sz="3200" b="1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980</a:t>
            </a:r>
            <a:endParaRPr sz="3200" b="1">
              <a:solidFill>
                <a:schemeClr val="dk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99" name="Google Shape;99;p6"/>
          <p:cNvSpPr txBox="1"/>
          <p:nvPr/>
        </p:nvSpPr>
        <p:spPr>
          <a:xfrm>
            <a:off x="5086560" y="2664567"/>
            <a:ext cx="1561037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chivo"/>
              <a:buNone/>
            </a:pPr>
            <a:r>
              <a:rPr lang="fr-FR" sz="3200" b="1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17 857</a:t>
            </a:r>
            <a:endParaRPr sz="3200" b="1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100" name="Google Shape;100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26770" y="4259947"/>
            <a:ext cx="3481972" cy="253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75642" y="2325477"/>
            <a:ext cx="1376525" cy="13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6"/>
          <p:cNvSpPr txBox="1"/>
          <p:nvPr/>
        </p:nvSpPr>
        <p:spPr>
          <a:xfrm>
            <a:off x="8175889" y="2664567"/>
            <a:ext cx="2434607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 b="1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2 409 681</a:t>
            </a:r>
            <a:endParaRPr sz="3200" b="1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04" name="Google Shape;104;p6"/>
          <p:cNvSpPr txBox="1"/>
          <p:nvPr/>
        </p:nvSpPr>
        <p:spPr>
          <a:xfrm>
            <a:off x="1084812" y="3665705"/>
            <a:ext cx="265477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"/>
              <a:buNone/>
            </a:pPr>
            <a:r>
              <a:rPr lang="fr-FR" sz="1100" b="1" dirty="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établissements inscrits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"/>
              <a:buNone/>
            </a:pPr>
            <a:r>
              <a:rPr lang="fr-FR" sz="1100" b="1" dirty="0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(total cumulé)</a:t>
            </a:r>
            <a:endParaRPr dirty="0"/>
          </a:p>
        </p:txBody>
      </p:sp>
      <p:sp>
        <p:nvSpPr>
          <p:cNvPr id="105" name="Google Shape;105;p6"/>
          <p:cNvSpPr txBox="1"/>
          <p:nvPr/>
        </p:nvSpPr>
        <p:spPr>
          <a:xfrm>
            <a:off x="4544329" y="3665705"/>
            <a:ext cx="265477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"/>
              <a:buNone/>
            </a:pPr>
            <a:r>
              <a:rPr lang="fr-FR" sz="11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participant·es</a:t>
            </a:r>
            <a:endParaRPr sz="1100" b="1">
              <a:solidFill>
                <a:schemeClr val="dk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"/>
              <a:buNone/>
            </a:pPr>
            <a:r>
              <a:rPr lang="fr-FR" sz="11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(total cumulé)</a:t>
            </a:r>
            <a:endParaRPr/>
          </a:p>
        </p:txBody>
      </p:sp>
      <p:sp>
        <p:nvSpPr>
          <p:cNvPr id="106" name="Google Shape;106;p6"/>
          <p:cNvSpPr txBox="1"/>
          <p:nvPr/>
        </p:nvSpPr>
        <p:spPr>
          <a:xfrm>
            <a:off x="8151755" y="3665705"/>
            <a:ext cx="265477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"/>
              <a:buNone/>
            </a:pPr>
            <a:r>
              <a:rPr lang="fr-FR" sz="11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km alternatifs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chivo"/>
              <a:buNone/>
            </a:pPr>
            <a:r>
              <a:rPr lang="fr-FR" sz="1100" b="1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rPr>
              <a:t>(total cumulé)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édia en ligne 1" title="Retour en images sur la 4eme édition du Challenge de la Mobilité BFC">
            <a:hlinkClick r:id="" action="ppaction://media"/>
            <a:extLst>
              <a:ext uri="{FF2B5EF4-FFF2-40B4-BE49-F238E27FC236}">
                <a16:creationId xmlns:a16="http://schemas.microsoft.com/office/drawing/2014/main" id="{2E6D511A-3193-1ED5-7506-DAB44602FCE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15007" y="1341261"/>
            <a:ext cx="9114758" cy="514985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EE8CD6C-9FBD-0CB9-34DD-7F7E660BBB9C}"/>
              </a:ext>
            </a:extLst>
          </p:cNvPr>
          <p:cNvSpPr txBox="1"/>
          <p:nvPr/>
        </p:nvSpPr>
        <p:spPr>
          <a:xfrm>
            <a:off x="10155542" y="2398310"/>
            <a:ext cx="162100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dirty="0">
                <a:latin typeface="Archivo Thin" pitchFamily="2" charset="0"/>
                <a:cs typeface="Archivo Thin" pitchFamily="2" charset="0"/>
              </a:rPr>
              <a:t>Pour en savoir plus sur les résultats de la précédente édition, rendez-vous sur le site du Challenge</a:t>
            </a:r>
          </a:p>
          <a:p>
            <a:pPr marL="0" indent="0">
              <a:buNone/>
            </a:pPr>
            <a:r>
              <a:rPr lang="fr-FR" dirty="0">
                <a:latin typeface="Archivo Medium" panose="020B0603020202020B04" pitchFamily="34" charset="0"/>
                <a:cs typeface="Archivo Thin" pitchFamily="2" charset="0"/>
              </a:rPr>
              <a:t>Rubrique « résultats »</a:t>
            </a:r>
          </a:p>
        </p:txBody>
      </p:sp>
    </p:spTree>
    <p:extLst>
      <p:ext uri="{BB962C8B-B14F-4D97-AF65-F5344CB8AC3E}">
        <p14:creationId xmlns:p14="http://schemas.microsoft.com/office/powerpoint/2010/main" val="378382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2D055E-A6A8-DE32-1668-A19C27B43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cap="all" dirty="0">
                <a:latin typeface="AtramentSemiBold-Regular" panose="02000000000000000000" pitchFamily="2" charset="0"/>
              </a:rPr>
              <a:t>Challenge 2025, ce qu’il faut savoir !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E9666C-4709-5F9B-C515-4B7F3F235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Calendrier, inscriptions, outils et prix de cette 5</a:t>
            </a:r>
            <a:r>
              <a:rPr lang="fr-FR" baseline="30000" dirty="0">
                <a:solidFill>
                  <a:schemeClr val="bg1"/>
                </a:solidFill>
              </a:rPr>
              <a:t>e</a:t>
            </a:r>
            <a:r>
              <a:rPr lang="fr-FR" dirty="0">
                <a:solidFill>
                  <a:schemeClr val="bg1"/>
                </a:solidFill>
              </a:rPr>
              <a:t> édition !  </a:t>
            </a:r>
          </a:p>
        </p:txBody>
      </p:sp>
    </p:spTree>
    <p:extLst>
      <p:ext uri="{BB962C8B-B14F-4D97-AF65-F5344CB8AC3E}">
        <p14:creationId xmlns:p14="http://schemas.microsoft.com/office/powerpoint/2010/main" val="2467861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FC57C3DA-2D01-4315-87A3-28CF8B686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4066" y="1388711"/>
            <a:ext cx="9077993" cy="518534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Inscriptions des Territoires : </a:t>
            </a:r>
            <a:r>
              <a:rPr lang="fr-FR" sz="1800" dirty="0">
                <a:ea typeface="+mj-ea"/>
              </a:rPr>
              <a:t>du 01 avril au 31 août (recommandée)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Inscription des Établissements </a:t>
            </a:r>
            <a:r>
              <a:rPr lang="fr-FR" sz="1800" dirty="0">
                <a:ea typeface="+mj-ea"/>
              </a:rPr>
              <a:t>: du 01 avril au 21 septembre, 23h59 (avant la fin de la semaine du CDLM)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Inscription des Participants : </a:t>
            </a:r>
            <a:r>
              <a:rPr lang="fr-FR" sz="1800" dirty="0">
                <a:ea typeface="+mj-ea"/>
              </a:rPr>
              <a:t>dès l’inscription de son établissement au 03 octobre, 23h59 (avant la fin de la période de saisie des trajets effectués lors du CDLM)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Challenge 2025</a:t>
            </a:r>
            <a:r>
              <a:rPr lang="fr-FR" sz="1800" dirty="0">
                <a:ea typeface="+mj-ea"/>
              </a:rPr>
              <a:t> : du 15 au 21 septembre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Saisie des résultats par les participants </a:t>
            </a:r>
            <a:r>
              <a:rPr lang="fr-FR" sz="1800" dirty="0">
                <a:ea typeface="+mj-ea"/>
              </a:rPr>
              <a:t>: du 21 septembre, 8h au 3 octobre, 23h59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Candidature pour les prix « Coup de cœur » et « Territoire » </a:t>
            </a:r>
            <a:r>
              <a:rPr lang="fr-FR" sz="1800" dirty="0">
                <a:ea typeface="+mj-ea"/>
              </a:rPr>
              <a:t>: du 21 septembre, 8h au 3 octobre, 23h59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Enquête – évaluation de la 5e édition </a:t>
            </a:r>
            <a:r>
              <a:rPr lang="fr-FR" sz="1800" dirty="0">
                <a:ea typeface="+mj-ea"/>
              </a:rPr>
              <a:t>: du 6 au 31 octobre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Envoi des classements aux territoires </a:t>
            </a:r>
            <a:r>
              <a:rPr lang="fr-FR" sz="1800" dirty="0">
                <a:ea typeface="+mj-ea"/>
              </a:rPr>
              <a:t>: entre les 8-10 octobre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Cérémonie régionale </a:t>
            </a:r>
            <a:r>
              <a:rPr lang="fr-FR" sz="1800" dirty="0">
                <a:ea typeface="+mj-ea"/>
              </a:rPr>
              <a:t>: 13 novembre (sous réserve)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Cérémonies territoriales </a:t>
            </a:r>
            <a:r>
              <a:rPr lang="fr-FR" sz="1800" dirty="0">
                <a:ea typeface="+mj-ea"/>
              </a:rPr>
              <a:t>: Réparties entre les 14 nov. et le 15 décembre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Publication des résultats </a:t>
            </a:r>
            <a:r>
              <a:rPr lang="fr-FR" sz="1800" dirty="0">
                <a:ea typeface="+mj-ea"/>
              </a:rPr>
              <a:t>: 15 décembre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fr-FR" sz="1600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2BB0556-D130-5994-6162-8D8984FD806B}"/>
              </a:ext>
            </a:extLst>
          </p:cNvPr>
          <p:cNvSpPr txBox="1">
            <a:spLocks/>
          </p:cNvSpPr>
          <p:nvPr/>
        </p:nvSpPr>
        <p:spPr>
          <a:xfrm rot="16200000">
            <a:off x="-1839938" y="35719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Les dates clés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3757690A-4C44-EAF9-E9F2-38597F60A5C7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1A044E0-08E9-3754-BE8C-E618C3956560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924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DE63B-B3DD-C4E7-05CF-D1875E508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D5FA46-5582-A06D-85FD-AEC44301B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6597" y="1314362"/>
            <a:ext cx="3497994" cy="2024698"/>
          </a:xfrm>
          <a:solidFill>
            <a:srgbClr val="972177"/>
          </a:solidFill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3000"/>
              </a:spcBef>
              <a:spcAft>
                <a:spcPts val="2400"/>
              </a:spcAft>
            </a:pP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Vous représentez une </a:t>
            </a:r>
            <a:b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</a:b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Métropole, CU, CA ou CC ? </a:t>
            </a:r>
            <a:b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</a:b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Inscrivez-vous en tant que</a:t>
            </a:r>
            <a:b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</a:br>
            <a:r>
              <a:rPr lang="fr-FR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« TERRITOIRE »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777E5E-EFD9-9FE2-85D9-BE1EAC497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6597" y="3518941"/>
            <a:ext cx="2628860" cy="29254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400" cap="all" dirty="0">
                <a:solidFill>
                  <a:srgbClr val="972177"/>
                </a:solidFill>
                <a:latin typeface="AtramentSemiBold-Regular" panose="02000000000000000000" pitchFamily="2" charset="0"/>
              </a:rPr>
              <a:t>Comment faire ?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800" dirty="0">
                <a:solidFill>
                  <a:srgbClr val="972177"/>
                </a:solidFill>
              </a:rPr>
              <a:t>Direction le site internet du Challenge « Je suis un territoire EPCI »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800" dirty="0">
                <a:solidFill>
                  <a:srgbClr val="972177"/>
                </a:solidFill>
                <a:latin typeface="Archivo Medium" panose="020B0603020202020B04" pitchFamily="34" charset="0"/>
              </a:rPr>
              <a:t>Compléter le formulaire en ligne</a:t>
            </a:r>
            <a:r>
              <a:rPr lang="fr-FR" sz="1800" b="1" dirty="0">
                <a:solidFill>
                  <a:srgbClr val="972177"/>
                </a:solidFill>
              </a:rPr>
              <a:t>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800" dirty="0">
                <a:solidFill>
                  <a:srgbClr val="972177"/>
                </a:solidFill>
              </a:rPr>
              <a:t>Une partie pour valoriser votre TERRITOIRE et une partie à renseigner pour l’équipe d’animation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ECD009F-ED87-DE04-7C01-8AAF8AAAF3A5}"/>
              </a:ext>
            </a:extLst>
          </p:cNvPr>
          <p:cNvSpPr txBox="1">
            <a:spLocks/>
          </p:cNvSpPr>
          <p:nvPr/>
        </p:nvSpPr>
        <p:spPr>
          <a:xfrm rot="16200000">
            <a:off x="-1839938" y="35719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Les Territoires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E01DC81-8F7F-BB59-A851-C911DDA1E7FC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B7D6900-0281-0EE6-DDAE-F318665CC770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 descr="Une image contenant texte, graphisme, dessin humoristique, illustration&#10;&#10;Le contenu généré par l’IA peut être incorrect.">
            <a:extLst>
              <a:ext uri="{FF2B5EF4-FFF2-40B4-BE49-F238E27FC236}">
                <a16:creationId xmlns:a16="http://schemas.microsoft.com/office/drawing/2014/main" id="{0092BAAC-ED5E-CA22-8855-BC002B570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62" y="1704687"/>
            <a:ext cx="2597210" cy="136353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C053A06-ED6D-E515-261A-5A4600D956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943" y="1113598"/>
            <a:ext cx="3053265" cy="2697422"/>
          </a:xfrm>
          <a:prstGeom prst="rect">
            <a:avLst/>
          </a:prstGeom>
          <a:ln w="28575">
            <a:solidFill>
              <a:srgbClr val="017D89"/>
            </a:solidFill>
          </a:ln>
        </p:spPr>
      </p:pic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E3C6784A-B64D-77E4-2EB9-561668AEE1B4}"/>
              </a:ext>
            </a:extLst>
          </p:cNvPr>
          <p:cNvSpPr txBox="1">
            <a:spLocks/>
          </p:cNvSpPr>
          <p:nvPr/>
        </p:nvSpPr>
        <p:spPr>
          <a:xfrm>
            <a:off x="6096000" y="4262325"/>
            <a:ext cx="5518680" cy="2411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fr-FR" cap="all" dirty="0">
                <a:solidFill>
                  <a:srgbClr val="017D89"/>
                </a:solidFill>
                <a:latin typeface="AtramentSemiBold-Regular" panose="02000000000000000000" pitchFamily="2" charset="0"/>
              </a:rPr>
              <a:t>Votre inscription entraine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La désignation d’un ou plusieurs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référent(s) 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Territoire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La création d’une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page territoire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 administrable par le référent :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Pour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communiquer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 sur votre engagement et inviter les établissements à s’inscrire directement sur votre page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Pour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gérer la participation 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sur votre territoire (trajets rapportés, résultats, établissements inscrits, titres de transport, etc.) </a:t>
            </a:r>
          </a:p>
        </p:txBody>
      </p:sp>
      <p:pic>
        <p:nvPicPr>
          <p:cNvPr id="16" name="Graphique 15" descr="Ligne fléchée : incurvée sens des aiguilles d’une montre avec un remplissage uni">
            <a:extLst>
              <a:ext uri="{FF2B5EF4-FFF2-40B4-BE49-F238E27FC236}">
                <a16:creationId xmlns:a16="http://schemas.microsoft.com/office/drawing/2014/main" id="{1C0F2AC2-8ED8-0B45-E94C-2B30012A3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986873" flipV="1">
            <a:off x="5631497" y="893851"/>
            <a:ext cx="914400" cy="914400"/>
          </a:xfrm>
          <a:prstGeom prst="rect">
            <a:avLst/>
          </a:prstGeom>
        </p:spPr>
      </p:pic>
      <p:pic>
        <p:nvPicPr>
          <p:cNvPr id="5" name="Graphique 4" descr="Flèche : courbe légère avec un remplissage uni">
            <a:extLst>
              <a:ext uri="{FF2B5EF4-FFF2-40B4-BE49-F238E27FC236}">
                <a16:creationId xmlns:a16="http://schemas.microsoft.com/office/drawing/2014/main" id="{CFEBE411-96A4-ECE2-0438-13C6DAAAEB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41131" y="459254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21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3DF42C-B201-0AE5-F023-AEEF8C054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32" y="2646271"/>
            <a:ext cx="4279209" cy="1565457"/>
          </a:xfrm>
        </p:spPr>
        <p:txBody>
          <a:bodyPr>
            <a:normAutofit/>
          </a:bodyPr>
          <a:lstStyle/>
          <a:p>
            <a:pPr algn="ctr"/>
            <a:r>
              <a:rPr lang="fr-FR" sz="4000" cap="all" dirty="0">
                <a:latin typeface="AtramentSemiBold-Regular" panose="02000000000000000000" pitchFamily="2" charset="0"/>
              </a:rPr>
              <a:t>Rôle des référents « TERRITOIRES »</a:t>
            </a:r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6BFBE45E-C300-E20A-0602-11778F8B0B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85" y="1490567"/>
            <a:ext cx="6648570" cy="4986428"/>
          </a:xfrm>
        </p:spPr>
      </p:pic>
      <p:pic>
        <p:nvPicPr>
          <p:cNvPr id="3" name="Graphique 2" descr="Ligne fléchée : incurvée sens des aiguilles d’une montre avec un remplissage uni">
            <a:extLst>
              <a:ext uri="{FF2B5EF4-FFF2-40B4-BE49-F238E27FC236}">
                <a16:creationId xmlns:a16="http://schemas.microsoft.com/office/drawing/2014/main" id="{D5C5D8C4-751F-1E0A-F341-48452FA91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286085" flipV="1">
            <a:off x="2070339" y="41032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31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EF2ECCD0-16D8-5B13-77C8-53D8347A19F1}"/>
              </a:ext>
            </a:extLst>
          </p:cNvPr>
          <p:cNvSpPr txBox="1">
            <a:spLocks/>
          </p:cNvSpPr>
          <p:nvPr/>
        </p:nvSpPr>
        <p:spPr>
          <a:xfrm rot="16200000">
            <a:off x="-1839938" y="35719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les Établissements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06707A65-4225-A077-AAA9-2DA7DB7483B8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F8E5C10-A3CB-EE54-C0CC-793106983926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05C9F9DD-1434-DB53-42E2-34A699528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445" y="1404302"/>
            <a:ext cx="3607180" cy="2024698"/>
          </a:xfrm>
          <a:solidFill>
            <a:srgbClr val="972177"/>
          </a:solidFill>
        </p:spPr>
        <p:txBody>
          <a:bodyPr>
            <a:normAutofit fontScale="90000"/>
          </a:bodyPr>
          <a:lstStyle/>
          <a:p>
            <a:pPr algn="ctr">
              <a:spcBef>
                <a:spcPts val="2400"/>
              </a:spcBef>
              <a:spcAft>
                <a:spcPts val="1200"/>
              </a:spcAft>
            </a:pP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Vous représentez un établissement employeur en BFC ?</a:t>
            </a:r>
            <a:b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</a:b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Inscrivez-vous en tant </a:t>
            </a:r>
            <a:r>
              <a:rPr lang="fr-FR" sz="2400" dirty="0" err="1">
                <a:solidFill>
                  <a:schemeClr val="bg1"/>
                </a:solidFill>
                <a:latin typeface="AtramentSemiBold-Regular" panose="02000000000000000000" pitchFamily="2" charset="0"/>
              </a:rPr>
              <a:t>qu</a:t>
            </a: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 ’  </a:t>
            </a:r>
            <a:r>
              <a:rPr lang="fr-FR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« ÉTABLISSEMENT »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A01004AE-EE4E-9330-9740-FDB2674AB8C0}"/>
              </a:ext>
            </a:extLst>
          </p:cNvPr>
          <p:cNvSpPr txBox="1">
            <a:spLocks/>
          </p:cNvSpPr>
          <p:nvPr/>
        </p:nvSpPr>
        <p:spPr>
          <a:xfrm>
            <a:off x="2018043" y="3781778"/>
            <a:ext cx="3607180" cy="2489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000" cap="all" dirty="0">
                <a:solidFill>
                  <a:srgbClr val="972177"/>
                </a:solidFill>
                <a:latin typeface="AtramentSemiBold-Regular" panose="02000000000000000000" pitchFamily="2" charset="0"/>
              </a:rPr>
              <a:t>Comment faire ?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fr-FR" sz="1600" dirty="0">
                <a:solidFill>
                  <a:srgbClr val="972177"/>
                </a:solidFill>
              </a:rPr>
              <a:t>Direction le site internet du Challenge </a:t>
            </a:r>
            <a:br>
              <a:rPr lang="fr-FR" sz="1600" dirty="0">
                <a:solidFill>
                  <a:srgbClr val="972177"/>
                </a:solidFill>
              </a:rPr>
            </a:br>
            <a:r>
              <a:rPr lang="fr-FR" sz="1600" dirty="0">
                <a:solidFill>
                  <a:srgbClr val="972177"/>
                </a:solidFill>
              </a:rPr>
              <a:t>« Je suis un établissement employeur »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972177"/>
                </a:solidFill>
              </a:rPr>
              <a:t>Je sélectionne </a:t>
            </a:r>
            <a:r>
              <a:rPr lang="fr-FR" sz="1600" dirty="0">
                <a:solidFill>
                  <a:srgbClr val="972177"/>
                </a:solidFill>
                <a:latin typeface="Archivo Medium" panose="020B0603020202020B04" pitchFamily="34" charset="0"/>
              </a:rPr>
              <a:t>mon Territoire s’il est inscrit, </a:t>
            </a:r>
            <a:r>
              <a:rPr lang="fr-FR" sz="1600" dirty="0">
                <a:solidFill>
                  <a:srgbClr val="972177"/>
                </a:solidFill>
              </a:rPr>
              <a:t>puis complète le </a:t>
            </a:r>
            <a:r>
              <a:rPr lang="fr-FR" sz="1600" dirty="0">
                <a:solidFill>
                  <a:srgbClr val="972177"/>
                </a:solidFill>
                <a:latin typeface="Archivo Medium" panose="020B0603020202020B04" pitchFamily="34" charset="0"/>
              </a:rPr>
              <a:t>formulaire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972177"/>
                </a:solidFill>
              </a:rPr>
              <a:t>Je créer un </a:t>
            </a:r>
            <a:r>
              <a:rPr lang="fr-FR" sz="1600" dirty="0">
                <a:solidFill>
                  <a:srgbClr val="972177"/>
                </a:solidFill>
                <a:latin typeface="Archivo Medium" panose="020B0603020202020B04" pitchFamily="34" charset="0"/>
              </a:rPr>
              <a:t>code « établissement » </a:t>
            </a:r>
            <a:r>
              <a:rPr lang="fr-FR" sz="1600" dirty="0">
                <a:solidFill>
                  <a:srgbClr val="972177"/>
                </a:solidFill>
              </a:rPr>
              <a:t>qui</a:t>
            </a:r>
            <a:r>
              <a:rPr lang="fr-FR" sz="1600" b="1" dirty="0">
                <a:solidFill>
                  <a:srgbClr val="972177"/>
                </a:solidFill>
              </a:rPr>
              <a:t> </a:t>
            </a:r>
            <a:r>
              <a:rPr lang="fr-FR" sz="1600" dirty="0">
                <a:solidFill>
                  <a:srgbClr val="972177"/>
                </a:solidFill>
              </a:rPr>
              <a:t>permettra à mes collaborateurs de s’inscrire sur mon établissement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21E12EFC-D99D-EABD-8EE6-5774E58375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25"/>
          <a:stretch/>
        </p:blipFill>
        <p:spPr bwMode="auto">
          <a:xfrm>
            <a:off x="5853352" y="1961859"/>
            <a:ext cx="1374894" cy="141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0063CA5-CA68-FA4F-8E8A-13178A10D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311" y="1404302"/>
            <a:ext cx="3831754" cy="2528369"/>
          </a:xfrm>
          <a:prstGeom prst="rect">
            <a:avLst/>
          </a:prstGeom>
          <a:ln>
            <a:solidFill>
              <a:srgbClr val="017D89"/>
            </a:solidFill>
          </a:ln>
        </p:spPr>
      </p:pic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97A6487D-DF71-C4CB-1D85-6C537E33D157}"/>
              </a:ext>
            </a:extLst>
          </p:cNvPr>
          <p:cNvSpPr txBox="1">
            <a:spLocks/>
          </p:cNvSpPr>
          <p:nvPr/>
        </p:nvSpPr>
        <p:spPr>
          <a:xfrm>
            <a:off x="7710311" y="4132742"/>
            <a:ext cx="3973687" cy="2489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cap="all" dirty="0">
                <a:solidFill>
                  <a:srgbClr val="017D89"/>
                </a:solidFill>
                <a:latin typeface="AtramentSemiBold-Regular" panose="02000000000000000000" pitchFamily="2" charset="0"/>
              </a:rPr>
              <a:t>Votre inscription entraine :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La désignation d’un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référent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 Établissement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La création d’une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page établissement 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administrable par le référent : </a:t>
            </a:r>
          </a:p>
          <a:p>
            <a:pPr>
              <a:spcBef>
                <a:spcPts val="600"/>
              </a:spcBef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Pour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communiquer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 sur votre inscription auprès de vos collaborateurs</a:t>
            </a:r>
          </a:p>
          <a:p>
            <a:pPr>
              <a:spcBef>
                <a:spcPts val="600"/>
              </a:spcBef>
            </a:pPr>
            <a:r>
              <a:rPr lang="fr-FR" sz="1600" dirty="0">
                <a:solidFill>
                  <a:srgbClr val="017D89"/>
                </a:solidFill>
                <a:ea typeface="+mj-ea"/>
              </a:rPr>
              <a:t>Pour </a:t>
            </a:r>
            <a:r>
              <a:rPr lang="fr-FR" sz="1600" dirty="0">
                <a:solidFill>
                  <a:srgbClr val="017D89"/>
                </a:solidFill>
                <a:latin typeface="Archivo Medium" panose="020B0603020202020B04" pitchFamily="34" charset="0"/>
                <a:ea typeface="+mj-ea"/>
              </a:rPr>
              <a:t>gérer la participation </a:t>
            </a:r>
            <a:r>
              <a:rPr lang="fr-FR" sz="1600" dirty="0">
                <a:solidFill>
                  <a:srgbClr val="017D89"/>
                </a:solidFill>
                <a:ea typeface="+mj-ea"/>
              </a:rPr>
              <a:t>sur votre établissement (participants inscrits, saisie, photos, ambassadeurs, etc.)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3E207AE-2500-0EE5-7ECC-6BB3D119E31A}"/>
              </a:ext>
            </a:extLst>
          </p:cNvPr>
          <p:cNvSpPr txBox="1"/>
          <p:nvPr/>
        </p:nvSpPr>
        <p:spPr>
          <a:xfrm>
            <a:off x="5853352" y="3482889"/>
            <a:ext cx="122903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972177"/>
                </a:solidFill>
                <a:latin typeface="Archivo Thin" pitchFamily="2" charset="0"/>
                <a:ea typeface="+mj-ea"/>
                <a:cs typeface="Archivo Thin" pitchFamily="2" charset="0"/>
              </a:rPr>
              <a:t>En cas de réinscription &gt; utiliser les mêmes codes pour ne pas perdre l’évolution de vos données</a:t>
            </a:r>
          </a:p>
        </p:txBody>
      </p:sp>
      <p:pic>
        <p:nvPicPr>
          <p:cNvPr id="2" name="Graphique 1" descr="Flèche : courbe légère avec un remplissage uni">
            <a:extLst>
              <a:ext uri="{FF2B5EF4-FFF2-40B4-BE49-F238E27FC236}">
                <a16:creationId xmlns:a16="http://schemas.microsoft.com/office/drawing/2014/main" id="{19EEA501-6EB8-C6DF-FB3F-5AB2EAC74A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95950" y="510822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33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 descr="Une image contenant texte, Police,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4D7CB773-F6DF-65E4-18A8-7BD813C69F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34" y="2248502"/>
            <a:ext cx="4795118" cy="2517437"/>
          </a:xfr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89707D1-08A4-90AB-1CFE-554E26171C83}"/>
              </a:ext>
            </a:extLst>
          </p:cNvPr>
          <p:cNvSpPr txBox="1">
            <a:spLocks/>
          </p:cNvSpPr>
          <p:nvPr/>
        </p:nvSpPr>
        <p:spPr>
          <a:xfrm>
            <a:off x="926445" y="4902802"/>
            <a:ext cx="4603207" cy="5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r>
              <a:rPr lang="fr-FR" sz="2800" cap="all" dirty="0">
                <a:solidFill>
                  <a:srgbClr val="0AA6B5"/>
                </a:solidFill>
                <a:latin typeface="AtramentSemiBold-Regular" panose="02000000000000000000" pitchFamily="2" charset="0"/>
              </a:rPr>
              <a:t>Deux options d’inscription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F18130-63DD-6DEC-8C89-A0596546DB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79" b="58310"/>
          <a:stretch/>
        </p:blipFill>
        <p:spPr>
          <a:xfrm>
            <a:off x="7320556" y="815309"/>
            <a:ext cx="3661869" cy="251743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5BC627D-50F0-568E-A4B3-90C0688F3F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3" t="50157" r="51382"/>
          <a:stretch/>
        </p:blipFill>
        <p:spPr>
          <a:xfrm>
            <a:off x="6527277" y="3428999"/>
            <a:ext cx="2719314" cy="261369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9D7FD01-F8B1-5C35-8D2D-83FC5F667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1" t="48415" r="52495"/>
          <a:stretch/>
        </p:blipFill>
        <p:spPr>
          <a:xfrm>
            <a:off x="9381664" y="3332745"/>
            <a:ext cx="2629233" cy="261369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8EE968F-0DCF-6603-443A-F866209EA350}"/>
              </a:ext>
            </a:extLst>
          </p:cNvPr>
          <p:cNvSpPr txBox="1"/>
          <p:nvPr/>
        </p:nvSpPr>
        <p:spPr>
          <a:xfrm>
            <a:off x="6597773" y="5636370"/>
            <a:ext cx="2449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 seule inscription</a:t>
            </a:r>
            <a:br>
              <a:rPr lang="fr-FR" sz="1400" dirty="0"/>
            </a:br>
            <a:r>
              <a:rPr lang="fr-FR" sz="1400" dirty="0"/>
              <a:t>effectif total cumulé des sites</a:t>
            </a:r>
          </a:p>
          <a:p>
            <a:r>
              <a:rPr lang="fr-FR" sz="1400" dirty="0"/>
              <a:t>1 code établissement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01CC6D7-E12D-BC91-7E14-5BF54B3C426E}"/>
              </a:ext>
            </a:extLst>
          </p:cNvPr>
          <p:cNvSpPr txBox="1"/>
          <p:nvPr/>
        </p:nvSpPr>
        <p:spPr>
          <a:xfrm>
            <a:off x="9560923" y="5609000"/>
            <a:ext cx="2449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plusieurs inscriptions</a:t>
            </a:r>
            <a:br>
              <a:rPr lang="fr-FR" sz="1400" dirty="0"/>
            </a:br>
            <a:r>
              <a:rPr lang="fr-FR" sz="1400" dirty="0"/>
              <a:t>effectif par site</a:t>
            </a:r>
          </a:p>
          <a:p>
            <a:r>
              <a:rPr lang="fr-FR" sz="1400" dirty="0"/>
              <a:t>Plusieurs codes établissement</a:t>
            </a:r>
          </a:p>
        </p:txBody>
      </p:sp>
    </p:spTree>
    <p:extLst>
      <p:ext uri="{BB962C8B-B14F-4D97-AF65-F5344CB8AC3E}">
        <p14:creationId xmlns:p14="http://schemas.microsoft.com/office/powerpoint/2010/main" val="2329194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1A9D7-50A6-8311-C35E-D1D4ABE86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55AF29-79D7-B54A-7116-7CBBE6620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32" y="2486937"/>
            <a:ext cx="4279209" cy="1565457"/>
          </a:xfrm>
        </p:spPr>
        <p:txBody>
          <a:bodyPr>
            <a:normAutofit/>
          </a:bodyPr>
          <a:lstStyle/>
          <a:p>
            <a:pPr algn="ctr"/>
            <a:r>
              <a:rPr lang="fr-FR" sz="4000" cap="all" dirty="0">
                <a:latin typeface="AtramentSemiBold-Regular" panose="02000000000000000000" pitchFamily="2" charset="0"/>
              </a:rPr>
              <a:t>Rôle des référents « ÉTABLISSEMENT »</a:t>
            </a:r>
          </a:p>
        </p:txBody>
      </p:sp>
      <p:pic>
        <p:nvPicPr>
          <p:cNvPr id="3" name="Graphique 2" descr="Ligne fléchée : incurvée sens des aiguilles d’une montre avec un remplissage uni">
            <a:extLst>
              <a:ext uri="{FF2B5EF4-FFF2-40B4-BE49-F238E27FC236}">
                <a16:creationId xmlns:a16="http://schemas.microsoft.com/office/drawing/2014/main" id="{2401AC88-431D-5A9A-719C-AAF61BCC4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7286085" flipV="1">
            <a:off x="2333291" y="4313868"/>
            <a:ext cx="914400" cy="91440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1AFECCE9-8355-9FA0-60CB-20DD4F90BF2F}"/>
              </a:ext>
            </a:extLst>
          </p:cNvPr>
          <p:cNvSpPr txBox="1"/>
          <p:nvPr/>
        </p:nvSpPr>
        <p:spPr>
          <a:xfrm>
            <a:off x="8605326" y="2438668"/>
            <a:ext cx="310371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3876"/>
                </a:solidFill>
                <a:latin typeface="Archivo Medium" panose="020B0603020202020B04" pitchFamily="34" charset="0"/>
              </a:rPr>
              <a:t>Communiquer</a:t>
            </a:r>
          </a:p>
          <a:p>
            <a:r>
              <a:rPr lang="fr-FR" dirty="0">
                <a:latin typeface="Archivo Thin" pitchFamily="2" charset="0"/>
                <a:cs typeface="Archivo Thin" pitchFamily="2" charset="0"/>
              </a:rPr>
              <a:t> au sein de son établissement, mobiliser mes collaborateurs, mais également mes pairs grâce à la fonctionnalité </a:t>
            </a:r>
            <a:r>
              <a:rPr lang="fr-FR" b="1" dirty="0">
                <a:latin typeface="Archivo Thin" pitchFamily="2" charset="0"/>
                <a:cs typeface="Archivo Thin" pitchFamily="2" charset="0"/>
              </a:rPr>
              <a:t>« parrainage »</a:t>
            </a:r>
          </a:p>
          <a:p>
            <a:endParaRPr lang="fr-FR" sz="1400" dirty="0">
              <a:latin typeface="Archivo" panose="020B0503020202020B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1E28FC7-BF29-276F-E6BD-86565C201317}"/>
              </a:ext>
            </a:extLst>
          </p:cNvPr>
          <p:cNvSpPr txBox="1"/>
          <p:nvPr/>
        </p:nvSpPr>
        <p:spPr>
          <a:xfrm>
            <a:off x="5196671" y="3300105"/>
            <a:ext cx="236310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3876"/>
                </a:solidFill>
                <a:latin typeface="Archivo Medium" panose="020B0603020202020B04" pitchFamily="34" charset="0"/>
              </a:rPr>
              <a:t>S’entourer</a:t>
            </a:r>
          </a:p>
          <a:p>
            <a:r>
              <a:rPr lang="fr-FR" dirty="0">
                <a:latin typeface="Archivo Thin" pitchFamily="2" charset="0"/>
                <a:cs typeface="Archivo Thin" pitchFamily="2" charset="0"/>
              </a:rPr>
              <a:t>avec des</a:t>
            </a:r>
            <a:r>
              <a:rPr lang="fr-FR" b="1" dirty="0">
                <a:latin typeface="Archivo Thin" pitchFamily="2" charset="0"/>
                <a:cs typeface="Archivo Thin" pitchFamily="2" charset="0"/>
              </a:rPr>
              <a:t> </a:t>
            </a:r>
            <a:r>
              <a:rPr lang="fr-FR" b="1" dirty="0" err="1">
                <a:latin typeface="Archivo Thin" pitchFamily="2" charset="0"/>
                <a:cs typeface="Archivo Thin" pitchFamily="2" charset="0"/>
              </a:rPr>
              <a:t>co</a:t>
            </a:r>
            <a:r>
              <a:rPr lang="fr-FR" b="1" dirty="0">
                <a:latin typeface="Archivo Thin" pitchFamily="2" charset="0"/>
                <a:cs typeface="Archivo Thin" pitchFamily="2" charset="0"/>
              </a:rPr>
              <a:t>-référents </a:t>
            </a:r>
            <a:r>
              <a:rPr lang="fr-FR" dirty="0">
                <a:latin typeface="Archivo Thin" pitchFamily="2" charset="0"/>
                <a:cs typeface="Archivo Thin" pitchFamily="2" charset="0"/>
              </a:rPr>
              <a:t>ou des ambassadeurs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D9B573D-334C-74B1-43C6-4F881BFF95C3}"/>
              </a:ext>
            </a:extLst>
          </p:cNvPr>
          <p:cNvSpPr txBox="1"/>
          <p:nvPr/>
        </p:nvSpPr>
        <p:spPr>
          <a:xfrm>
            <a:off x="5119951" y="1402587"/>
            <a:ext cx="3103713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3876"/>
                </a:solidFill>
                <a:latin typeface="Archivo Medium" panose="020B0603020202020B04" pitchFamily="34" charset="0"/>
              </a:rPr>
              <a:t>Coordonner</a:t>
            </a:r>
          </a:p>
          <a:p>
            <a:r>
              <a:rPr lang="fr-FR" dirty="0">
                <a:latin typeface="Archivo Thin" pitchFamily="2" charset="0"/>
                <a:cs typeface="Archivo Thin" pitchFamily="2" charset="0"/>
              </a:rPr>
              <a:t>la participation de son établissement depuis mon </a:t>
            </a:r>
            <a:r>
              <a:rPr lang="fr-FR" b="1" dirty="0">
                <a:latin typeface="Archivo Thin" pitchFamily="2" charset="0"/>
                <a:cs typeface="Archivo Thin" pitchFamily="2" charset="0"/>
              </a:rPr>
              <a:t>espace référent en ligne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FFF83D7-EB3A-3C77-72B0-5A6948BA117A}"/>
              </a:ext>
            </a:extLst>
          </p:cNvPr>
          <p:cNvSpPr txBox="1"/>
          <p:nvPr/>
        </p:nvSpPr>
        <p:spPr>
          <a:xfrm>
            <a:off x="8605326" y="4920626"/>
            <a:ext cx="323351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3876"/>
                </a:solidFill>
                <a:latin typeface="Archivo Medium" panose="020B0603020202020B04" pitchFamily="34" charset="0"/>
              </a:rPr>
              <a:t>Préparer </a:t>
            </a:r>
          </a:p>
          <a:p>
            <a:r>
              <a:rPr lang="fr-FR" dirty="0">
                <a:latin typeface="Archivo Thin" pitchFamily="2" charset="0"/>
                <a:cs typeface="Archivo Thin" pitchFamily="2" charset="0"/>
              </a:rPr>
              <a:t>son challenge, ses </a:t>
            </a:r>
            <a:r>
              <a:rPr lang="fr-FR" b="1" dirty="0">
                <a:latin typeface="Archivo Thin" pitchFamily="2" charset="0"/>
                <a:cs typeface="Archivo Thin" pitchFamily="2" charset="0"/>
              </a:rPr>
              <a:t>animations </a:t>
            </a:r>
            <a:r>
              <a:rPr lang="fr-FR" dirty="0">
                <a:latin typeface="Archivo Thin" pitchFamily="2" charset="0"/>
                <a:cs typeface="Archivo Thin" pitchFamily="2" charset="0"/>
              </a:rPr>
              <a:t>(challenge interne)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A68A57-C6E5-00B3-EFB1-E977568796C7}"/>
              </a:ext>
            </a:extLst>
          </p:cNvPr>
          <p:cNvSpPr txBox="1"/>
          <p:nvPr/>
        </p:nvSpPr>
        <p:spPr>
          <a:xfrm>
            <a:off x="5196671" y="4920625"/>
            <a:ext cx="25696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443876"/>
                </a:solidFill>
                <a:latin typeface="Archivo Medium" panose="020B0603020202020B04" pitchFamily="34" charset="0"/>
              </a:rPr>
              <a:t>Intégrer</a:t>
            </a:r>
            <a:r>
              <a:rPr lang="fr-FR" sz="3200" b="1" dirty="0">
                <a:solidFill>
                  <a:srgbClr val="443876"/>
                </a:solidFill>
                <a:latin typeface="Archivo" panose="020B0503020202020B04" pitchFamily="34" charset="0"/>
              </a:rPr>
              <a:t> </a:t>
            </a:r>
          </a:p>
          <a:p>
            <a:r>
              <a:rPr lang="fr-FR" dirty="0">
                <a:latin typeface="Archivo Thin" pitchFamily="2" charset="0"/>
                <a:cs typeface="Archivo Thin" pitchFamily="2" charset="0"/>
              </a:rPr>
              <a:t>un </a:t>
            </a:r>
            <a:r>
              <a:rPr lang="fr-FR" b="1" dirty="0">
                <a:latin typeface="Archivo Thin" pitchFamily="2" charset="0"/>
                <a:cs typeface="Archivo Thin" pitchFamily="2" charset="0"/>
              </a:rPr>
              <a:t>réseau de référent, </a:t>
            </a:r>
            <a:r>
              <a:rPr lang="fr-FR" dirty="0">
                <a:latin typeface="Archivo Thin" pitchFamily="2" charset="0"/>
                <a:cs typeface="Archivo Thin" pitchFamily="2" charset="0"/>
              </a:rPr>
              <a:t>partager mes pratiques </a:t>
            </a:r>
          </a:p>
        </p:txBody>
      </p:sp>
      <p:pic>
        <p:nvPicPr>
          <p:cNvPr id="5" name="Graphique 4" descr="Marketing avec un remplissage uni">
            <a:extLst>
              <a:ext uri="{FF2B5EF4-FFF2-40B4-BE49-F238E27FC236}">
                <a16:creationId xmlns:a16="http://schemas.microsoft.com/office/drawing/2014/main" id="{CA507F5D-57C1-FDB4-0BCF-391770598C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23866" y="1572537"/>
            <a:ext cx="914400" cy="914400"/>
          </a:xfrm>
          <a:prstGeom prst="rect">
            <a:avLst/>
          </a:prstGeom>
        </p:spPr>
      </p:pic>
      <p:pic>
        <p:nvPicPr>
          <p:cNvPr id="8" name="Graphique 7" descr="Connexions avec un remplissage uni">
            <a:extLst>
              <a:ext uri="{FF2B5EF4-FFF2-40B4-BE49-F238E27FC236}">
                <a16:creationId xmlns:a16="http://schemas.microsoft.com/office/drawing/2014/main" id="{217FCA10-5950-A3C2-8FA7-50872FC442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22700" y="503281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144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3B7AB-4088-3AF4-4FED-3C93F0D58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FF06AF0B-790E-53E5-6DDA-D6F26CF1370F}"/>
              </a:ext>
            </a:extLst>
          </p:cNvPr>
          <p:cNvSpPr txBox="1">
            <a:spLocks/>
          </p:cNvSpPr>
          <p:nvPr/>
        </p:nvSpPr>
        <p:spPr>
          <a:xfrm rot="16200000">
            <a:off x="-1839938" y="35719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 les salarié.es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CD33C65-812F-CC6D-8900-77F8BA86A9F4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22DC9DF-7A0A-D84E-3B37-98DCBD35D500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 descr="Une image contenant texte, Police, capture d’écran, lettre&#10;&#10;Le contenu généré par l’IA peut être incorrect.">
            <a:extLst>
              <a:ext uri="{FF2B5EF4-FFF2-40B4-BE49-F238E27FC236}">
                <a16:creationId xmlns:a16="http://schemas.microsoft.com/office/drawing/2014/main" id="{004CEBA2-535B-E487-8421-7A062DD34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36" y="1983229"/>
            <a:ext cx="2733321" cy="1434994"/>
          </a:xfrm>
          <a:prstGeom prst="rect">
            <a:avLst/>
          </a:prstGeom>
        </p:spPr>
      </p:pic>
      <p:pic>
        <p:nvPicPr>
          <p:cNvPr id="5" name="Image 4" descr="Une image contenant texte, capture d’écran, Police, Graphique&#10;&#10;Le contenu généré par l’IA peut être incorrect.">
            <a:extLst>
              <a:ext uri="{FF2B5EF4-FFF2-40B4-BE49-F238E27FC236}">
                <a16:creationId xmlns:a16="http://schemas.microsoft.com/office/drawing/2014/main" id="{1546575E-32B3-AB77-35BE-38E3A2468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671" y="1983229"/>
            <a:ext cx="2733322" cy="1434994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F2132EFB-A4BC-295B-BA18-7DDA07020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742" y="1404302"/>
            <a:ext cx="3607180" cy="2024698"/>
          </a:xfrm>
          <a:solidFill>
            <a:srgbClr val="972177"/>
          </a:solidFill>
        </p:spPr>
        <p:txBody>
          <a:bodyPr>
            <a:normAutofit fontScale="90000"/>
          </a:bodyPr>
          <a:lstStyle/>
          <a:p>
            <a:pPr algn="ctr">
              <a:spcBef>
                <a:spcPts val="2400"/>
              </a:spcBef>
              <a:spcAft>
                <a:spcPts val="1200"/>
              </a:spcAft>
            </a:pP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Vous êtes </a:t>
            </a:r>
            <a:r>
              <a:rPr lang="fr-FR" sz="2400" dirty="0" err="1">
                <a:solidFill>
                  <a:schemeClr val="bg1"/>
                </a:solidFill>
                <a:latin typeface="AtramentSemiBold-Regular" panose="02000000000000000000" pitchFamily="2" charset="0"/>
              </a:rPr>
              <a:t>salarié.e</a:t>
            </a: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 d’un établissement inscrit au Challenge ?</a:t>
            </a:r>
            <a:b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</a:br>
            <a:b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</a:br>
            <a:r>
              <a:rPr lang="fr-FR" sz="24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Inscrivez-vous en tant que  </a:t>
            </a:r>
            <a:r>
              <a:rPr lang="fr-FR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« PARTICIPANT »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925998AB-9DE4-1991-2144-D0BD3A558B27}"/>
              </a:ext>
            </a:extLst>
          </p:cNvPr>
          <p:cNvSpPr txBox="1">
            <a:spLocks/>
          </p:cNvSpPr>
          <p:nvPr/>
        </p:nvSpPr>
        <p:spPr>
          <a:xfrm>
            <a:off x="2048743" y="3725332"/>
            <a:ext cx="3607179" cy="2961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fr-FR" sz="2400" cap="all" dirty="0">
                <a:solidFill>
                  <a:srgbClr val="972177"/>
                </a:solidFill>
                <a:latin typeface="AtramentSemiBold-Regular" panose="02000000000000000000" pitchFamily="2" charset="0"/>
              </a:rPr>
              <a:t>Comment faire ?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fr-FR" sz="1600" dirty="0">
                <a:solidFill>
                  <a:srgbClr val="972177"/>
                </a:solidFill>
                <a:ea typeface="+mj-ea"/>
              </a:rPr>
              <a:t>Direction le site internet du Challenge </a:t>
            </a:r>
            <a:br>
              <a:rPr lang="fr-FR" sz="1600" dirty="0">
                <a:solidFill>
                  <a:srgbClr val="972177"/>
                </a:solidFill>
                <a:ea typeface="+mj-ea"/>
              </a:rPr>
            </a:br>
            <a:r>
              <a:rPr lang="fr-FR" sz="1600" dirty="0">
                <a:solidFill>
                  <a:srgbClr val="972177"/>
                </a:solidFill>
                <a:ea typeface="+mj-ea"/>
              </a:rPr>
              <a:t>« Je suis un participant »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972177"/>
                </a:solidFill>
                <a:ea typeface="+mj-ea"/>
              </a:rPr>
              <a:t>Je renseigne le code établissement transmis par mon référent établissement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972177"/>
                </a:solidFill>
                <a:ea typeface="+mj-ea"/>
              </a:rPr>
              <a:t>Je me porte volontaire pour être ambassadeurs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fr-FR" sz="1600" b="1" dirty="0">
                <a:solidFill>
                  <a:srgbClr val="972177"/>
                </a:solidFill>
                <a:ea typeface="+mj-ea"/>
              </a:rPr>
              <a:t>Je ne suis pas obligé de m’inscrire avec une adresse e-mail pour participer 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133A30F-662B-445D-8BF6-7CA9DDEC0E6D}"/>
              </a:ext>
            </a:extLst>
          </p:cNvPr>
          <p:cNvSpPr txBox="1">
            <a:spLocks/>
          </p:cNvSpPr>
          <p:nvPr/>
        </p:nvSpPr>
        <p:spPr>
          <a:xfrm>
            <a:off x="7314297" y="4184585"/>
            <a:ext cx="4391697" cy="23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800" cap="all" dirty="0">
                <a:solidFill>
                  <a:srgbClr val="0AA6B5"/>
                </a:solidFill>
                <a:latin typeface="AtramentSemiBold-Regular" panose="02000000000000000000" pitchFamily="2" charset="0"/>
              </a:rPr>
              <a:t>Votre inscription entraine </a:t>
            </a:r>
          </a:p>
          <a:p>
            <a:pPr>
              <a:spcBef>
                <a:spcPts val="0"/>
              </a:spcBef>
            </a:pPr>
            <a:r>
              <a:rPr lang="fr-FR" sz="1600" dirty="0">
                <a:solidFill>
                  <a:srgbClr val="0AA6B5"/>
                </a:solidFill>
                <a:ea typeface="+mj-ea"/>
              </a:rPr>
              <a:t>La création de votre espace participant en ligne, visible par votre référent. </a:t>
            </a:r>
          </a:p>
          <a:p>
            <a:pPr>
              <a:spcBef>
                <a:spcPts val="0"/>
              </a:spcBef>
            </a:pPr>
            <a:r>
              <a:rPr lang="fr-FR" sz="1600" dirty="0">
                <a:solidFill>
                  <a:srgbClr val="0AA6B5"/>
                </a:solidFill>
                <a:ea typeface="+mj-ea"/>
              </a:rPr>
              <a:t>Vous permets de saisir directement vos trajets effectués depuis la plateforme</a:t>
            </a:r>
          </a:p>
          <a:p>
            <a:pPr marL="0" indent="0">
              <a:spcBef>
                <a:spcPts val="0"/>
              </a:spcBef>
              <a:buNone/>
            </a:pPr>
            <a:endParaRPr lang="fr-FR" sz="1600" dirty="0">
              <a:solidFill>
                <a:srgbClr val="0AA6B5"/>
              </a:solidFill>
              <a:ea typeface="+mj-ea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r-FR" sz="1600" b="1" dirty="0">
                <a:solidFill>
                  <a:srgbClr val="0AA6B5"/>
                </a:solidFill>
                <a:ea typeface="+mj-ea"/>
              </a:rPr>
              <a:t>Le référent établissement peut saisir vos trajets à votre place, grâce au bulletin de participation ! </a:t>
            </a:r>
          </a:p>
        </p:txBody>
      </p:sp>
      <p:pic>
        <p:nvPicPr>
          <p:cNvPr id="2" name="Graphique 1" descr="Flèche : courbe légère avec un remplissage uni">
            <a:extLst>
              <a:ext uri="{FF2B5EF4-FFF2-40B4-BE49-F238E27FC236}">
                <a16:creationId xmlns:a16="http://schemas.microsoft.com/office/drawing/2014/main" id="{64B298A7-FB24-62C5-E2A1-AFA41363C6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85530" y="487477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44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0CD8BC-26D6-7383-56A0-D09CF1D72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cap="all" dirty="0">
                <a:latin typeface="AtramentSemiBold-Regular" panose="02000000000000000000" pitchFamily="2" charset="0"/>
              </a:rPr>
              <a:t>Le Challenge de la Mobilité c’est …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682153-8BD8-EDC2-1AC2-883EEF866C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Principe et fonctionnement du défi</a:t>
            </a:r>
          </a:p>
        </p:txBody>
      </p:sp>
    </p:spTree>
    <p:extLst>
      <p:ext uri="{BB962C8B-B14F-4D97-AF65-F5344CB8AC3E}">
        <p14:creationId xmlns:p14="http://schemas.microsoft.com/office/powerpoint/2010/main" val="2282961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90B04-5C81-D7AF-EF16-E5F46ED8F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7441104F-DCCA-9CDA-D89E-E47DB8494731}"/>
              </a:ext>
            </a:extLst>
          </p:cNvPr>
          <p:cNvSpPr txBox="1">
            <a:spLocks/>
          </p:cNvSpPr>
          <p:nvPr/>
        </p:nvSpPr>
        <p:spPr>
          <a:xfrm rot="16200000">
            <a:off x="-1839938" y="35719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Les OUTILS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4B7C932-2B28-01AC-B1F9-95451875F8FD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7EC56CF-5AC8-B68A-3D2C-C13E5D5B109F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2BDEC3DD-8C52-9775-3859-704BA78DF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4281" y="1315555"/>
            <a:ext cx="3808964" cy="612000"/>
          </a:xfrm>
          <a:solidFill>
            <a:srgbClr val="972177"/>
          </a:solidFill>
        </p:spPr>
        <p:txBody>
          <a:bodyPr>
            <a:normAutofit fontScale="90000"/>
          </a:bodyPr>
          <a:lstStyle/>
          <a:p>
            <a:r>
              <a:rPr lang="fr-FR" sz="3600" cap="all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Un Kit de communication</a:t>
            </a:r>
            <a:endParaRPr lang="fr-FR" cap="all" dirty="0">
              <a:solidFill>
                <a:schemeClr val="bg1"/>
              </a:solidFill>
              <a:latin typeface="AtramentSemiBold-Regular" panose="02000000000000000000" pitchFamily="2" charset="0"/>
            </a:endParaRPr>
          </a:p>
        </p:txBody>
      </p:sp>
      <p:pic>
        <p:nvPicPr>
          <p:cNvPr id="15" name="Image 14" descr="Une image contenant Graphique, Police, Magenta, logo&#10;&#10;Description générée automatiquement">
            <a:extLst>
              <a:ext uri="{FF2B5EF4-FFF2-40B4-BE49-F238E27FC236}">
                <a16:creationId xmlns:a16="http://schemas.microsoft.com/office/drawing/2014/main" id="{242E71F6-CF5E-5F9B-C052-BE9558B3C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370" y="2596310"/>
            <a:ext cx="955131" cy="946229"/>
          </a:xfrm>
          <a:prstGeom prst="rect">
            <a:avLst/>
          </a:prstGeom>
        </p:spPr>
      </p:pic>
      <p:pic>
        <p:nvPicPr>
          <p:cNvPr id="17" name="Image 16" descr="Une image contenant Graphique, cercle, clipart, conception&#10;&#10;Description générée automatiquement">
            <a:extLst>
              <a:ext uri="{FF2B5EF4-FFF2-40B4-BE49-F238E27FC236}">
                <a16:creationId xmlns:a16="http://schemas.microsoft.com/office/drawing/2014/main" id="{4C6D24DA-A80F-9F70-FDD8-94C2B83413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109" y="1778506"/>
            <a:ext cx="677838" cy="677838"/>
          </a:xfrm>
          <a:prstGeom prst="rect">
            <a:avLst/>
          </a:prstGeom>
        </p:spPr>
      </p:pic>
      <p:pic>
        <p:nvPicPr>
          <p:cNvPr id="18" name="Image 17" descr="Une image contenant habits, Danse, personne, dessin humoristique&#10;&#10;Description générée automatiquement">
            <a:extLst>
              <a:ext uri="{FF2B5EF4-FFF2-40B4-BE49-F238E27FC236}">
                <a16:creationId xmlns:a16="http://schemas.microsoft.com/office/drawing/2014/main" id="{833F545F-B5BB-E4A8-AB88-46F5198A12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181" y="1173308"/>
            <a:ext cx="709217" cy="1200666"/>
          </a:xfrm>
          <a:prstGeom prst="rect">
            <a:avLst/>
          </a:prstGeom>
        </p:spPr>
      </p:pic>
      <p:pic>
        <p:nvPicPr>
          <p:cNvPr id="20" name="Image 19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36EE00E8-78A5-15DC-237C-C2081F7EC1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879" y="5496262"/>
            <a:ext cx="1775795" cy="124248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2D864078-57D1-28CF-1E46-10F7DFFBFA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7479" y="4054992"/>
            <a:ext cx="1936230" cy="252576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2D45CAE-C2EA-0C9D-18D0-5176569D20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394"/>
          <a:stretch/>
        </p:blipFill>
        <p:spPr>
          <a:xfrm>
            <a:off x="9640151" y="4054992"/>
            <a:ext cx="1694525" cy="2600405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DCB7591-51A6-8435-FC17-3BF838C9B4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43776" y="2874474"/>
            <a:ext cx="1614988" cy="378092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C80CD976-1800-C582-1CF9-ACE9090093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49473" y="2558835"/>
            <a:ext cx="2529458" cy="1419795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8493E6B2-9940-30A6-7E92-5285F60D38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818442">
            <a:off x="8068992" y="3547199"/>
            <a:ext cx="1251713" cy="773464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38A1004-3386-870D-520F-16B7244F57B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75087" y="3900115"/>
            <a:ext cx="1199522" cy="762553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27" name="Image 26" descr="Une image contenant texte, Police, graphisme, Graphique&#10;&#10;Description générée automatiquement">
            <a:extLst>
              <a:ext uri="{FF2B5EF4-FFF2-40B4-BE49-F238E27FC236}">
                <a16:creationId xmlns:a16="http://schemas.microsoft.com/office/drawing/2014/main" id="{55A58DCE-C457-BA76-5265-EFD63DEC06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424" y="2124238"/>
            <a:ext cx="2639774" cy="703425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1B7B8011-8AE2-19DD-EFAF-659BEEADF713}"/>
              </a:ext>
            </a:extLst>
          </p:cNvPr>
          <p:cNvSpPr txBox="1"/>
          <p:nvPr/>
        </p:nvSpPr>
        <p:spPr>
          <a:xfrm>
            <a:off x="3653674" y="2048328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Plaquette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BCD70A2-4989-FBF8-CB14-0B859A6F1329}"/>
              </a:ext>
            </a:extLst>
          </p:cNvPr>
          <p:cNvSpPr txBox="1"/>
          <p:nvPr/>
        </p:nvSpPr>
        <p:spPr>
          <a:xfrm rot="5400000">
            <a:off x="7468167" y="3007126"/>
            <a:ext cx="750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Roll up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8B9128EF-4870-63BE-5EF2-D7A601B94D4B}"/>
              </a:ext>
            </a:extLst>
          </p:cNvPr>
          <p:cNvSpPr txBox="1"/>
          <p:nvPr/>
        </p:nvSpPr>
        <p:spPr>
          <a:xfrm>
            <a:off x="8224631" y="1200180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GIF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47C8902-EF69-6F82-169D-AA96B2229D4E}"/>
              </a:ext>
            </a:extLst>
          </p:cNvPr>
          <p:cNvSpPr txBox="1"/>
          <p:nvPr/>
        </p:nvSpPr>
        <p:spPr>
          <a:xfrm>
            <a:off x="8653599" y="2226978"/>
            <a:ext cx="1612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Présentation PPT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29ADCD5-3B87-A482-8678-5207D1E0D4D9}"/>
              </a:ext>
            </a:extLst>
          </p:cNvPr>
          <p:cNvSpPr txBox="1"/>
          <p:nvPr/>
        </p:nvSpPr>
        <p:spPr>
          <a:xfrm>
            <a:off x="7742849" y="6324789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Cartons d’invitation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5F50D11-34C8-155E-AE22-CA0C3731C5C6}"/>
              </a:ext>
            </a:extLst>
          </p:cNvPr>
          <p:cNvSpPr txBox="1"/>
          <p:nvPr/>
        </p:nvSpPr>
        <p:spPr>
          <a:xfrm rot="5400000">
            <a:off x="11126806" y="4175194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Flyers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0817047C-A778-CD7C-2DEA-213F322476A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34117" y="2399732"/>
            <a:ext cx="2183146" cy="3098216"/>
          </a:xfrm>
          <a:prstGeom prst="rect">
            <a:avLst/>
          </a:prstGeom>
          <a:ln>
            <a:solidFill>
              <a:srgbClr val="972177"/>
            </a:solidFill>
          </a:ln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9F293E56-7E6B-2BD6-56BB-A6E285BC3ED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91727" y="5488875"/>
            <a:ext cx="1758815" cy="821919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21EBC701-270B-5E1A-32A9-AC4EC46F645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480900">
            <a:off x="7894825" y="4725679"/>
            <a:ext cx="1801918" cy="848430"/>
          </a:xfrm>
          <a:prstGeom prst="rect">
            <a:avLst/>
          </a:prstGeom>
          <a:ln>
            <a:solidFill>
              <a:srgbClr val="0AA6B5"/>
            </a:solidFill>
          </a:ln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F571F667-21F1-9BD4-2491-70A037B69217}"/>
              </a:ext>
            </a:extLst>
          </p:cNvPr>
          <p:cNvSpPr txBox="1"/>
          <p:nvPr/>
        </p:nvSpPr>
        <p:spPr>
          <a:xfrm>
            <a:off x="2299953" y="3662081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Affiche</a:t>
            </a:r>
          </a:p>
        </p:txBody>
      </p:sp>
      <p:pic>
        <p:nvPicPr>
          <p:cNvPr id="3" name="Image 2" descr="Une image contenant Dans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5FDA0C49-C995-A790-52C0-4AE3D91723F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853" y="1201055"/>
            <a:ext cx="14287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9357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3DF42C-B201-0AE5-F023-AEEF8C054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0375" y="1290286"/>
            <a:ext cx="3699149" cy="612000"/>
          </a:xfrm>
          <a:solidFill>
            <a:srgbClr val="972177"/>
          </a:solidFill>
        </p:spPr>
        <p:txBody>
          <a:bodyPr>
            <a:normAutofit fontScale="90000"/>
          </a:bodyPr>
          <a:lstStyle/>
          <a:p>
            <a:r>
              <a:rPr lang="fr-FR" cap="all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Les modes d’emploi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5B649AE-88F4-D873-4474-0ADA9A9C5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06031">
            <a:off x="6673533" y="2137983"/>
            <a:ext cx="1523308" cy="2126481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1CF864-4285-CF14-69D3-7AC941928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170" y="1723135"/>
            <a:ext cx="2965666" cy="2065544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776F0F7-6AD8-B4FB-5911-C79078939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9489" y="4059501"/>
            <a:ext cx="3028337" cy="2126481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9DDE2F1-A9B9-777E-4822-CAEA1C0415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8174" y="3154357"/>
            <a:ext cx="2151042" cy="3031625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0AB7EAE-C9D0-4737-C35E-B2685E3BFC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919" y="4535794"/>
            <a:ext cx="2934680" cy="2082083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DBF9D2-D36A-CC08-5D61-EA6D77E533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33236">
            <a:off x="8038872" y="4339687"/>
            <a:ext cx="1548521" cy="2179042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0E1E373A-7F50-9C19-E85E-3B8A5373E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174" y="2148651"/>
            <a:ext cx="1607100" cy="84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F4ED988-FD1E-098F-32B9-17E716398BBB}"/>
              </a:ext>
            </a:extLst>
          </p:cNvPr>
          <p:cNvSpPr txBox="1"/>
          <p:nvPr/>
        </p:nvSpPr>
        <p:spPr>
          <a:xfrm>
            <a:off x="9789444" y="1368342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Aide à la saisie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FB4E68E-3E55-DE55-81CA-22B6C91EF521}"/>
              </a:ext>
            </a:extLst>
          </p:cNvPr>
          <p:cNvSpPr txBox="1"/>
          <p:nvPr/>
        </p:nvSpPr>
        <p:spPr>
          <a:xfrm>
            <a:off x="10032145" y="6185982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Mémo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8923DF8-1EEB-E605-4CF2-1A24AABB86D7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35783D8-100D-4C8E-C03A-96E96AD856E3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4E93A78C-5E35-44F0-73BC-458B3A49BC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1915" y="4391655"/>
            <a:ext cx="1481744" cy="2105146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1D5A341-EEFB-97EC-DA6E-98FA2EC6B3B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1915" y="2148651"/>
            <a:ext cx="1487356" cy="2105146"/>
          </a:xfrm>
          <a:prstGeom prst="rect">
            <a:avLst/>
          </a:prstGeom>
          <a:ln>
            <a:solidFill>
              <a:srgbClr val="0AA6B5"/>
            </a:solidFill>
          </a:ln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E0135790-EA05-3644-5985-6D646E46C88E}"/>
              </a:ext>
            </a:extLst>
          </p:cNvPr>
          <p:cNvSpPr txBox="1">
            <a:spLocks/>
          </p:cNvSpPr>
          <p:nvPr/>
        </p:nvSpPr>
        <p:spPr>
          <a:xfrm rot="16200000">
            <a:off x="-1766561" y="37243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Les OUTILS</a:t>
            </a:r>
          </a:p>
        </p:txBody>
      </p:sp>
    </p:spTree>
    <p:extLst>
      <p:ext uri="{BB962C8B-B14F-4D97-AF65-F5344CB8AC3E}">
        <p14:creationId xmlns:p14="http://schemas.microsoft.com/office/powerpoint/2010/main" val="3715498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0FDFB-29BA-285C-D6DE-4FB9A8E19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 descr="Une image contenant jaune, créativité&#10;&#10;Le contenu généré par l’IA peut être incorrect.">
            <a:extLst>
              <a:ext uri="{FF2B5EF4-FFF2-40B4-BE49-F238E27FC236}">
                <a16:creationId xmlns:a16="http://schemas.microsoft.com/office/drawing/2014/main" id="{FE38CDA7-2DCA-43D8-9A08-F6288F003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853" y="1142652"/>
            <a:ext cx="1453495" cy="143859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2A5D60F-4ADB-F2D1-330B-36C0E4C5B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4866" y="1426003"/>
            <a:ext cx="4222503" cy="612000"/>
          </a:xfrm>
          <a:solidFill>
            <a:srgbClr val="972177"/>
          </a:solidFill>
        </p:spPr>
        <p:txBody>
          <a:bodyPr>
            <a:normAutofit fontScale="90000"/>
          </a:bodyPr>
          <a:lstStyle/>
          <a:p>
            <a:r>
              <a:rPr lang="fr-FR" cap="all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Aide à la mobilisation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E1907C5-868E-1DCB-6F28-EE956CF6B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353" y="2245774"/>
            <a:ext cx="1794370" cy="2521131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1CD1C17-FA77-D9A5-C854-1E2FBC16B6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8550" y="2253696"/>
            <a:ext cx="1925303" cy="2714164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BA8F928-AB53-F1C2-6227-10DBCD7DD3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4328" y="2245773"/>
            <a:ext cx="1814696" cy="2521131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D077727-7370-00FD-4304-2A327AFBEC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7737" y="1290509"/>
            <a:ext cx="1772217" cy="2521131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142E860-DF7F-3257-4841-7C96E2FEED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1014" y="3920395"/>
            <a:ext cx="3136483" cy="2222801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EDA9ADB-8A97-7713-DFB7-446AC5B7E2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6627" y="3545773"/>
            <a:ext cx="1781042" cy="2526369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784F206-D582-5643-CCD0-D7F1A71E93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25614" y="2747132"/>
            <a:ext cx="2249756" cy="3172190"/>
          </a:xfrm>
          <a:prstGeom prst="rect">
            <a:avLst/>
          </a:prstGeom>
          <a:ln>
            <a:solidFill>
              <a:srgbClr val="0AA6B5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BBD6923-A69E-F4ED-6F50-3AF0738F085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630432">
            <a:off x="8811338" y="2609874"/>
            <a:ext cx="2917148" cy="2065076"/>
          </a:xfrm>
          <a:prstGeom prst="rect">
            <a:avLst/>
          </a:prstGeom>
          <a:ln>
            <a:solidFill>
              <a:srgbClr val="972177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6470947-A62E-1711-2E25-858548947A0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83259" y="3889741"/>
            <a:ext cx="2997494" cy="2118353"/>
          </a:xfrm>
          <a:prstGeom prst="rect">
            <a:avLst/>
          </a:prstGeom>
          <a:ln>
            <a:solidFill>
              <a:srgbClr val="972177"/>
            </a:solidFill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817633D-B39F-7F1C-CCFB-9CC7DD35EA5D}"/>
              </a:ext>
            </a:extLst>
          </p:cNvPr>
          <p:cNvSpPr txBox="1"/>
          <p:nvPr/>
        </p:nvSpPr>
        <p:spPr>
          <a:xfrm>
            <a:off x="2166836" y="6164296"/>
            <a:ext cx="3432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Des outils pour les référents « territoire »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B3F5E0E-9CC3-4154-1C62-D10774BE2EFB}"/>
              </a:ext>
            </a:extLst>
          </p:cNvPr>
          <p:cNvSpPr txBox="1"/>
          <p:nvPr/>
        </p:nvSpPr>
        <p:spPr>
          <a:xfrm>
            <a:off x="8220740" y="6164296"/>
            <a:ext cx="3889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Des outils pour les référents « établissement »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35F8B45C-F9B7-6ABA-61C8-3F116540E17E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0A9421B9-4E08-C88A-8C1A-6ACC5141ACFA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492D50FF-3111-23DF-CE5B-7F0A63304EED}"/>
              </a:ext>
            </a:extLst>
          </p:cNvPr>
          <p:cNvSpPr txBox="1">
            <a:spLocks/>
          </p:cNvSpPr>
          <p:nvPr/>
        </p:nvSpPr>
        <p:spPr>
          <a:xfrm rot="20785695">
            <a:off x="8187256" y="1610445"/>
            <a:ext cx="1466691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sz="3200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Les Cafés Challenge</a:t>
            </a:r>
          </a:p>
        </p:txBody>
      </p:sp>
      <p:pic>
        <p:nvPicPr>
          <p:cNvPr id="19" name="Image 18" descr="Une image contenant texte, Police, capture d’écran, Graphique&#10;&#10;Le contenu généré par l’IA peut être incorrect.">
            <a:extLst>
              <a:ext uri="{FF2B5EF4-FFF2-40B4-BE49-F238E27FC236}">
                <a16:creationId xmlns:a16="http://schemas.microsoft.com/office/drawing/2014/main" id="{47258FAB-7DB0-7B26-E485-ACEA677E66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27" y="5117079"/>
            <a:ext cx="2214920" cy="1162833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DDD0E603-D881-28EE-8F46-AD9FA1271E0F}"/>
              </a:ext>
            </a:extLst>
          </p:cNvPr>
          <p:cNvSpPr txBox="1">
            <a:spLocks/>
          </p:cNvSpPr>
          <p:nvPr/>
        </p:nvSpPr>
        <p:spPr>
          <a:xfrm rot="16200000">
            <a:off x="-1823006" y="37243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Les OUTILS</a:t>
            </a:r>
          </a:p>
        </p:txBody>
      </p:sp>
    </p:spTree>
    <p:extLst>
      <p:ext uri="{BB962C8B-B14F-4D97-AF65-F5344CB8AC3E}">
        <p14:creationId xmlns:p14="http://schemas.microsoft.com/office/powerpoint/2010/main" val="2884132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321E2A5-466B-6FF2-04BC-21FD0D035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370" y="2765612"/>
            <a:ext cx="3989794" cy="2529498"/>
          </a:xfrm>
          <a:prstGeom prst="rect">
            <a:avLst/>
          </a:prstGeom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DF739CD-C814-3AE6-555A-3238BE8F0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289" y="1552121"/>
            <a:ext cx="2604432" cy="174353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E4F4B99-BAE6-F349-F823-7D51E86A3D9D}"/>
              </a:ext>
            </a:extLst>
          </p:cNvPr>
          <p:cNvSpPr txBox="1"/>
          <p:nvPr/>
        </p:nvSpPr>
        <p:spPr>
          <a:xfrm>
            <a:off x="1977698" y="5438712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Site internet et réseaux sociaux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0CAE980-191D-58B5-8827-EF59C149EE8A}"/>
              </a:ext>
            </a:extLst>
          </p:cNvPr>
          <p:cNvSpPr txBox="1"/>
          <p:nvPr/>
        </p:nvSpPr>
        <p:spPr>
          <a:xfrm>
            <a:off x="5998211" y="3571336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Newsletter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1DFB700-42D1-C419-2894-C11C3C774DC0}"/>
              </a:ext>
            </a:extLst>
          </p:cNvPr>
          <p:cNvSpPr txBox="1"/>
          <p:nvPr/>
        </p:nvSpPr>
        <p:spPr>
          <a:xfrm>
            <a:off x="6039555" y="1138633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Partage photos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EA602E85-0685-5BFF-92EC-88ECF4E3AF0F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0029F3B-29AE-D06E-D7E3-0EEBCD98607F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A883EDED-4B5B-FC95-AC24-44DAC9AF7854}"/>
              </a:ext>
            </a:extLst>
          </p:cNvPr>
          <p:cNvSpPr txBox="1">
            <a:spLocks/>
          </p:cNvSpPr>
          <p:nvPr/>
        </p:nvSpPr>
        <p:spPr>
          <a:xfrm>
            <a:off x="1977698" y="2010022"/>
            <a:ext cx="3929165" cy="564444"/>
          </a:xfrm>
          <a:prstGeom prst="rect">
            <a:avLst/>
          </a:prstGeom>
          <a:solidFill>
            <a:srgbClr val="972177"/>
          </a:solidFill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r>
              <a:rPr lang="fr-FR" cap="all" dirty="0">
                <a:solidFill>
                  <a:schemeClr val="bg1"/>
                </a:solidFill>
                <a:latin typeface="AtramentSemiBold-Regular" panose="02000000000000000000" pitchFamily="2" charset="0"/>
              </a:rPr>
              <a:t>Le réseau de </a:t>
            </a:r>
            <a:r>
              <a:rPr lang="fr-FR" cap="all" dirty="0" err="1">
                <a:solidFill>
                  <a:schemeClr val="bg1"/>
                </a:solidFill>
                <a:latin typeface="AtramentSemiBold-Regular" panose="02000000000000000000" pitchFamily="2" charset="0"/>
              </a:rPr>
              <a:t>référent·es</a:t>
            </a:r>
            <a:endParaRPr lang="fr-FR" cap="all" dirty="0">
              <a:solidFill>
                <a:schemeClr val="bg1"/>
              </a:solidFill>
              <a:latin typeface="AtramentSemiBold-Regular" panose="02000000000000000000" pitchFamily="2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86EF73C5-9BDD-42A3-2446-A59A66B79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013946"/>
            <a:ext cx="1669807" cy="248924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6AEC352-82C1-7250-381D-DD8349B5E8B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39718"/>
          <a:stretch/>
        </p:blipFill>
        <p:spPr>
          <a:xfrm>
            <a:off x="7998854" y="4002979"/>
            <a:ext cx="3503753" cy="2529498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D1C36AB7-0206-8E00-AC35-B9414A6CF859}"/>
              </a:ext>
            </a:extLst>
          </p:cNvPr>
          <p:cNvSpPr txBox="1"/>
          <p:nvPr/>
        </p:nvSpPr>
        <p:spPr>
          <a:xfrm>
            <a:off x="7917963" y="3543954"/>
            <a:ext cx="1694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AA6B5"/>
                </a:solidFill>
                <a:latin typeface="Archivo Condensed" pitchFamily="2" charset="0"/>
                <a:cs typeface="Archivo Condensed" pitchFamily="2" charset="0"/>
              </a:rPr>
              <a:t>Espace de partage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D471221-45BC-5215-4347-ED3AB4CAFE93}"/>
              </a:ext>
            </a:extLst>
          </p:cNvPr>
          <p:cNvSpPr txBox="1">
            <a:spLocks/>
          </p:cNvSpPr>
          <p:nvPr/>
        </p:nvSpPr>
        <p:spPr>
          <a:xfrm rot="16200000">
            <a:off x="-1766561" y="3724361"/>
            <a:ext cx="5591747" cy="61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972177"/>
                </a:solidFill>
                <a:latin typeface="Archivo SemiBold" panose="020B0603020202020B04" pitchFamily="34" charset="0"/>
                <a:ea typeface="+mj-ea"/>
                <a:cs typeface="Archivo ExtraCondensed ExtraBol" pitchFamily="2" charset="0"/>
              </a:defRPr>
            </a:lvl1pPr>
          </a:lstStyle>
          <a:p>
            <a:pPr algn="ctr"/>
            <a:r>
              <a:rPr lang="fr-FR" cap="all" dirty="0">
                <a:latin typeface="AtramentSemiBold-Regular" panose="02000000000000000000" pitchFamily="2" charset="0"/>
              </a:rPr>
              <a:t>2025 : Les OUTILS</a:t>
            </a:r>
          </a:p>
        </p:txBody>
      </p:sp>
    </p:spTree>
    <p:extLst>
      <p:ext uri="{BB962C8B-B14F-4D97-AF65-F5344CB8AC3E}">
        <p14:creationId xmlns:p14="http://schemas.microsoft.com/office/powerpoint/2010/main" val="4107592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4A6793-DF83-EE64-71D1-1677AADE7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839938" y="3571961"/>
            <a:ext cx="5591747" cy="612000"/>
          </a:xfrm>
        </p:spPr>
        <p:txBody>
          <a:bodyPr>
            <a:noAutofit/>
          </a:bodyPr>
          <a:lstStyle/>
          <a:p>
            <a:pPr algn="ctr"/>
            <a:r>
              <a:rPr lang="fr-FR" sz="3600" cap="all" dirty="0">
                <a:latin typeface="AtramentSemiBold-Regular" panose="02000000000000000000" pitchFamily="2" charset="0"/>
              </a:rPr>
              <a:t>2025 : les prix 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C42EB6A-BFAE-FB78-B118-E5E97F987F41}"/>
              </a:ext>
            </a:extLst>
          </p:cNvPr>
          <p:cNvCxnSpPr/>
          <p:nvPr/>
        </p:nvCxnSpPr>
        <p:spPr>
          <a:xfrm>
            <a:off x="379562" y="1082087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AD009551-21DF-3379-BE7E-0E333FA7F03B}"/>
              </a:ext>
            </a:extLst>
          </p:cNvPr>
          <p:cNvCxnSpPr/>
          <p:nvPr/>
        </p:nvCxnSpPr>
        <p:spPr>
          <a:xfrm>
            <a:off x="1584385" y="4184585"/>
            <a:ext cx="0" cy="2489249"/>
          </a:xfrm>
          <a:prstGeom prst="line">
            <a:avLst/>
          </a:prstGeom>
          <a:ln w="57150">
            <a:solidFill>
              <a:srgbClr val="972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BF88787E-C084-35AF-1D8A-957057236090}"/>
              </a:ext>
            </a:extLst>
          </p:cNvPr>
          <p:cNvSpPr txBox="1"/>
          <p:nvPr/>
        </p:nvSpPr>
        <p:spPr>
          <a:xfrm>
            <a:off x="1906835" y="1817009"/>
            <a:ext cx="3511832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972177"/>
                </a:solidFill>
                <a:latin typeface="AtramentSemiBold-Regular" panose="02000000000000000000" pitchFamily="2" charset="0"/>
                <a:cs typeface="Archivo Thin" pitchFamily="2" charset="0"/>
              </a:rPr>
              <a:t>Modalités de calcul pour le classement</a:t>
            </a:r>
          </a:p>
          <a:p>
            <a:endParaRPr lang="fr-FR" dirty="0">
              <a:solidFill>
                <a:srgbClr val="972177"/>
              </a:solidFill>
              <a:latin typeface="Archivo Thin" pitchFamily="2" charset="0"/>
              <a:cs typeface="Archivo Thin" pitchFamily="2" charset="0"/>
            </a:endParaRPr>
          </a:p>
          <a:p>
            <a:r>
              <a:rPr lang="fr-FR" sz="1600" dirty="0">
                <a:solidFill>
                  <a:srgbClr val="0AA6B5"/>
                </a:solidFill>
                <a:latin typeface="Archivo Thin" pitchFamily="2" charset="0"/>
                <a:cs typeface="Archivo Thin" pitchFamily="2" charset="0"/>
              </a:rPr>
              <a:t>A l’échelle des territoires: </a:t>
            </a:r>
            <a:r>
              <a:rPr lang="fr-FR" sz="1600" dirty="0">
                <a:latin typeface="Archivo Thin" pitchFamily="2" charset="0"/>
                <a:cs typeface="Archivo Thin" pitchFamily="2" charset="0"/>
              </a:rPr>
              <a:t>le taux de participation pour mettre en avant la mobilisation et le collectif !</a:t>
            </a:r>
          </a:p>
          <a:p>
            <a:endParaRPr lang="fr-FR" sz="1600" dirty="0">
              <a:latin typeface="Archivo Thin" pitchFamily="2" charset="0"/>
              <a:cs typeface="Archivo Thin" pitchFamily="2" charset="0"/>
            </a:endParaRPr>
          </a:p>
          <a:p>
            <a:r>
              <a:rPr lang="fr-FR" sz="1600" dirty="0">
                <a:solidFill>
                  <a:srgbClr val="0AA6B5"/>
                </a:solidFill>
                <a:latin typeface="Archivo Thin" pitchFamily="2" charset="0"/>
                <a:cs typeface="Archivo Thin" pitchFamily="2" charset="0"/>
              </a:rPr>
              <a:t>A l’échelle régionale : </a:t>
            </a:r>
            <a:r>
              <a:rPr lang="fr-FR" sz="1600" dirty="0">
                <a:latin typeface="Archivo Thin" pitchFamily="2" charset="0"/>
                <a:cs typeface="Archivo Thin" pitchFamily="2" charset="0"/>
              </a:rPr>
              <a:t>nombre de trajets par mode et taux de participation </a:t>
            </a:r>
          </a:p>
          <a:p>
            <a:endParaRPr lang="fr-FR" sz="1600" dirty="0">
              <a:latin typeface="Archivo Thin" pitchFamily="2" charset="0"/>
              <a:cs typeface="Archivo Thin" pitchFamily="2" charset="0"/>
            </a:endParaRPr>
          </a:p>
          <a:p>
            <a:r>
              <a:rPr lang="fr-FR" sz="1600" dirty="0">
                <a:solidFill>
                  <a:srgbClr val="0AA6B5"/>
                </a:solidFill>
                <a:latin typeface="Archivo Thin" pitchFamily="2" charset="0"/>
                <a:cs typeface="Archivo Thin" pitchFamily="2" charset="0"/>
              </a:rPr>
              <a:t>Un prix coup de cœur et </a:t>
            </a:r>
            <a:br>
              <a:rPr lang="fr-FR" sz="1600" dirty="0">
                <a:solidFill>
                  <a:srgbClr val="0AA6B5"/>
                </a:solidFill>
                <a:latin typeface="Archivo Thin" pitchFamily="2" charset="0"/>
                <a:cs typeface="Archivo Thin" pitchFamily="2" charset="0"/>
              </a:rPr>
            </a:br>
            <a:r>
              <a:rPr lang="fr-FR" sz="1600" dirty="0">
                <a:solidFill>
                  <a:srgbClr val="0AA6B5"/>
                </a:solidFill>
                <a:latin typeface="Archivo Thin" pitchFamily="2" charset="0"/>
                <a:cs typeface="Archivo Thin" pitchFamily="2" charset="0"/>
              </a:rPr>
              <a:t>2 prix territoires : </a:t>
            </a:r>
            <a:r>
              <a:rPr lang="fr-FR" sz="1600" dirty="0">
                <a:latin typeface="Archivo Thin" pitchFamily="2" charset="0"/>
                <a:cs typeface="Archivo Thin" pitchFamily="2" charset="0"/>
              </a:rPr>
              <a:t>récompenser l’engagement et l’innovation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51B79D-7579-996E-A2F8-793680155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206" y="900901"/>
            <a:ext cx="6302815" cy="6053161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EEB8E463-1829-2DDE-D23A-5352C63B3798}"/>
              </a:ext>
            </a:extLst>
          </p:cNvPr>
          <p:cNvSpPr/>
          <p:nvPr/>
        </p:nvSpPr>
        <p:spPr>
          <a:xfrm>
            <a:off x="5298358" y="5534902"/>
            <a:ext cx="290841" cy="28838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CC6E287-7768-4D0B-CDB8-84A8D9D6D5DA}"/>
              </a:ext>
            </a:extLst>
          </p:cNvPr>
          <p:cNvSpPr txBox="1"/>
          <p:nvPr/>
        </p:nvSpPr>
        <p:spPr>
          <a:xfrm>
            <a:off x="5123026" y="5256922"/>
            <a:ext cx="6655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solidFill>
                  <a:srgbClr val="92D050"/>
                </a:solidFill>
                <a:latin typeface="Archivo SemiCondensed SemiBold" pitchFamily="2" charset="0"/>
                <a:cs typeface="Archivo SemiCondensed SemiBold" pitchFamily="2" charset="0"/>
              </a:rPr>
              <a:t>territoire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A66DBFBD-5D09-878A-318A-CBFD2853714B}"/>
              </a:ext>
            </a:extLst>
          </p:cNvPr>
          <p:cNvSpPr/>
          <p:nvPr/>
        </p:nvSpPr>
        <p:spPr>
          <a:xfrm>
            <a:off x="5298358" y="5835315"/>
            <a:ext cx="290841" cy="28838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4082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93A364-29A6-1843-50B2-CDF109DC4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cap="all" dirty="0">
                <a:latin typeface="AtramentSemiBold-Regular" panose="02000000000000000000" pitchFamily="2" charset="0"/>
              </a:rPr>
              <a:t>Échanges et inspiration…</a:t>
            </a:r>
          </a:p>
        </p:txBody>
      </p:sp>
    </p:spTree>
    <p:extLst>
      <p:ext uri="{BB962C8B-B14F-4D97-AF65-F5344CB8AC3E}">
        <p14:creationId xmlns:p14="http://schemas.microsoft.com/office/powerpoint/2010/main" val="33932688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1876D-D14A-EB8C-BEC3-A6FB7B410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E470D2-5FD4-C982-A041-3F72EA281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Partage d’expériences en vidéo </a:t>
            </a:r>
          </a:p>
        </p:txBody>
      </p:sp>
      <p:pic>
        <p:nvPicPr>
          <p:cNvPr id="6" name="CDLM - 2025 - Témoignage Bonglet">
            <a:hlinkClick r:id="" action="ppaction://media"/>
            <a:extLst>
              <a:ext uri="{FF2B5EF4-FFF2-40B4-BE49-F238E27FC236}">
                <a16:creationId xmlns:a16="http://schemas.microsoft.com/office/drawing/2014/main" id="{E9B3EEDA-EB52-83A6-D3D6-E84D77534D5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2122" y="2213328"/>
            <a:ext cx="4330700" cy="4330700"/>
          </a:xfrm>
        </p:spPr>
      </p:pic>
      <p:pic>
        <p:nvPicPr>
          <p:cNvPr id="7" name="CDLM - 2025 - Témoignage PNR DH">
            <a:hlinkClick r:id="" action="ppaction://media"/>
            <a:extLst>
              <a:ext uri="{FF2B5EF4-FFF2-40B4-BE49-F238E27FC236}">
                <a16:creationId xmlns:a16="http://schemas.microsoft.com/office/drawing/2014/main" id="{93E56645-1A7B-9222-379C-08A6402F34C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30354" y="2213328"/>
            <a:ext cx="4330700" cy="43307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2575DA0-ABEA-BC07-DFBF-127DE53C3590}"/>
              </a:ext>
            </a:extLst>
          </p:cNvPr>
          <p:cNvSpPr txBox="1"/>
          <p:nvPr/>
        </p:nvSpPr>
        <p:spPr>
          <a:xfrm>
            <a:off x="641231" y="1946520"/>
            <a:ext cx="906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CCBA28"/>
                </a:solidFill>
              </a:rPr>
              <a:t>Bonglet</a:t>
            </a:r>
            <a:endParaRPr lang="fr-FR" dirty="0">
              <a:solidFill>
                <a:srgbClr val="CCBA28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B5C88B4-0FDF-EFA2-F5DA-2A0B9CE46F21}"/>
              </a:ext>
            </a:extLst>
          </p:cNvPr>
          <p:cNvSpPr txBox="1"/>
          <p:nvPr/>
        </p:nvSpPr>
        <p:spPr>
          <a:xfrm>
            <a:off x="6227110" y="194652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CCBA28"/>
                </a:solidFill>
              </a:rPr>
              <a:t>PNR DH</a:t>
            </a:r>
          </a:p>
        </p:txBody>
      </p:sp>
    </p:spTree>
    <p:extLst>
      <p:ext uri="{BB962C8B-B14F-4D97-AF65-F5344CB8AC3E}">
        <p14:creationId xmlns:p14="http://schemas.microsoft.com/office/powerpoint/2010/main" val="290339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4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DBCB82-FF16-3D1F-9A17-56E2832D3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cap="all" dirty="0">
                <a:latin typeface="AtramentSemiBold-Regular" panose="02000000000000000000" pitchFamily="2" charset="0"/>
              </a:rPr>
              <a:t>À bientôt pour le Challenge !</a:t>
            </a:r>
          </a:p>
        </p:txBody>
      </p:sp>
    </p:spTree>
    <p:extLst>
      <p:ext uri="{BB962C8B-B14F-4D97-AF65-F5344CB8AC3E}">
        <p14:creationId xmlns:p14="http://schemas.microsoft.com/office/powerpoint/2010/main" val="39383239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15314494-DCE8-FD6E-FAE3-9FC1BEE1D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1970447"/>
            <a:ext cx="10905066" cy="291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0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5B80A4-DC4F-FA47-3F8D-80055A4F6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728" y="1458928"/>
            <a:ext cx="10921041" cy="612000"/>
          </a:xfrm>
        </p:spPr>
        <p:txBody>
          <a:bodyPr>
            <a:noAutofit/>
          </a:bodyPr>
          <a:lstStyle/>
          <a:p>
            <a:r>
              <a:rPr lang="fr-FR" sz="4800" cap="all" dirty="0">
                <a:latin typeface="AtramentSemiBold-Regular" panose="02000000000000000000" pitchFamily="2" charset="0"/>
              </a:rPr>
              <a:t>L’objet du Challenge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51E0BAA-98DC-BA15-B8BB-25DA0B43DA57}"/>
              </a:ext>
            </a:extLst>
          </p:cNvPr>
          <p:cNvSpPr txBox="1"/>
          <p:nvPr/>
        </p:nvSpPr>
        <p:spPr>
          <a:xfrm>
            <a:off x="629728" y="2310028"/>
            <a:ext cx="348262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rchivo Thin" pitchFamily="2" charset="0"/>
                <a:cs typeface="Archivo Thin" pitchFamily="2" charset="0"/>
              </a:rPr>
              <a:t>Promouvoir les </a:t>
            </a:r>
            <a:r>
              <a:rPr lang="fr-FR" b="1" dirty="0">
                <a:solidFill>
                  <a:srgbClr val="972177"/>
                </a:solidFill>
                <a:latin typeface="Archivo Medium" panose="020B0603020202020B04" pitchFamily="34" charset="0"/>
              </a:rPr>
              <a:t>MODES DE DÉPLACEMENT ALTERNATIFS</a:t>
            </a:r>
            <a:r>
              <a:rPr lang="fr-FR" dirty="0">
                <a:latin typeface="Archivo Medium" panose="020B0603020202020B04" pitchFamily="34" charset="0"/>
              </a:rPr>
              <a:t> </a:t>
            </a:r>
            <a:r>
              <a:rPr lang="fr-FR" dirty="0">
                <a:latin typeface="Archivo Thin" pitchFamily="2" charset="0"/>
                <a:cs typeface="Archivo Thin" pitchFamily="2" charset="0"/>
              </a:rPr>
              <a:t>à la voiture individuelle.  </a:t>
            </a:r>
          </a:p>
          <a:p>
            <a:endParaRPr lang="fr-FR" dirty="0">
              <a:latin typeface="Archivo" panose="020B0503020202020B04" pitchFamily="34" charset="0"/>
            </a:endParaRPr>
          </a:p>
          <a:p>
            <a:r>
              <a:rPr lang="fr-FR" dirty="0">
                <a:latin typeface="Archivo Thin" pitchFamily="2" charset="0"/>
                <a:cs typeface="Archivo Thin" pitchFamily="2" charset="0"/>
              </a:rPr>
              <a:t>Auprès des </a:t>
            </a:r>
            <a:r>
              <a:rPr lang="fr-FR" b="1" dirty="0">
                <a:solidFill>
                  <a:srgbClr val="972177"/>
                </a:solidFill>
                <a:latin typeface="Archivo Medium" panose="020B0603020202020B04" pitchFamily="34" charset="0"/>
              </a:rPr>
              <a:t>ACTIFS</a:t>
            </a:r>
            <a:r>
              <a:rPr lang="fr-FR" dirty="0">
                <a:latin typeface="Archivo" panose="020B0503020202020B04" pitchFamily="34" charset="0"/>
              </a:rPr>
              <a:t> </a:t>
            </a:r>
            <a:r>
              <a:rPr lang="fr-FR" dirty="0">
                <a:latin typeface="Archivo Thin" pitchFamily="2" charset="0"/>
                <a:cs typeface="Archivo Thin" pitchFamily="2" charset="0"/>
              </a:rPr>
              <a:t>d’établissements de BFC</a:t>
            </a:r>
            <a:br>
              <a:rPr lang="fr-FR" dirty="0">
                <a:latin typeface="Archivo Thin" pitchFamily="2" charset="0"/>
                <a:cs typeface="Archivo Thin" pitchFamily="2" charset="0"/>
              </a:rPr>
            </a:br>
            <a:r>
              <a:rPr lang="fr-FR" dirty="0">
                <a:latin typeface="Archivo Thin" pitchFamily="2" charset="0"/>
                <a:cs typeface="Archivo Thin" pitchFamily="2" charset="0"/>
              </a:rPr>
              <a:t>(dont stagiaires et apprentis)</a:t>
            </a:r>
          </a:p>
          <a:p>
            <a:endParaRPr lang="fr-FR" dirty="0">
              <a:latin typeface="Archivo" panose="020B0503020202020B04" pitchFamily="34" charset="0"/>
            </a:endParaRPr>
          </a:p>
          <a:p>
            <a:r>
              <a:rPr lang="fr-FR" dirty="0">
                <a:latin typeface="Archivo Thin" pitchFamily="2" charset="0"/>
                <a:cs typeface="Archivo Thin" pitchFamily="2" charset="0"/>
              </a:rPr>
              <a:t>Pour leurs </a:t>
            </a:r>
            <a:r>
              <a:rPr lang="fr-FR" b="1" dirty="0">
                <a:solidFill>
                  <a:srgbClr val="972177"/>
                </a:solidFill>
                <a:latin typeface="Archivo Medium" panose="020B0603020202020B04" pitchFamily="34" charset="0"/>
              </a:rPr>
              <a:t>TRAJETS DOMICILE-TRAVAIL</a:t>
            </a:r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20E1102-6E12-3CD8-52CF-249EA53286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555" y="2427119"/>
            <a:ext cx="3482621" cy="333841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09964D9-A67D-33AF-B55E-4F9D6EAD5B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996" y="2596099"/>
            <a:ext cx="2992314" cy="332399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34441EA-B957-E267-4121-0FF44053D97C}"/>
              </a:ext>
            </a:extLst>
          </p:cNvPr>
          <p:cNvSpPr txBox="1"/>
          <p:nvPr/>
        </p:nvSpPr>
        <p:spPr>
          <a:xfrm>
            <a:off x="629728" y="5443037"/>
            <a:ext cx="4038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fr-FR" sz="1400" i="0" dirty="0">
                <a:solidFill>
                  <a:srgbClr val="0AA6B5"/>
                </a:solidFill>
                <a:effectLst/>
                <a:latin typeface="Archivo Medium" panose="020B0603020202020B04" pitchFamily="34" charset="0"/>
                <a:cs typeface="Archivo Thin" pitchFamily="2" charset="0"/>
              </a:rPr>
              <a:t>Mode de transport </a:t>
            </a:r>
            <a:r>
              <a:rPr lang="fr-FR" sz="1400" dirty="0">
                <a:solidFill>
                  <a:srgbClr val="0AA6B5"/>
                </a:solidFill>
                <a:latin typeface="Archivo Medium" panose="020B0603020202020B04" pitchFamily="34" charset="0"/>
                <a:cs typeface="Archivo Thin" pitchFamily="2" charset="0"/>
              </a:rPr>
              <a:t>non comptabilisé</a:t>
            </a:r>
            <a:endParaRPr lang="fr-FR" sz="1400" i="0" dirty="0">
              <a:solidFill>
                <a:srgbClr val="0AA6B5"/>
              </a:solidFill>
              <a:effectLst/>
              <a:latin typeface="Archivo Medium" panose="020B0603020202020B04" pitchFamily="34" charset="0"/>
              <a:cs typeface="Archivo Thin" pitchFamily="2" charset="0"/>
            </a:endParaRPr>
          </a:p>
          <a:p>
            <a:pPr algn="l"/>
            <a:r>
              <a:rPr lang="fr-FR" sz="1400" i="0" dirty="0">
                <a:solidFill>
                  <a:srgbClr val="0AA6B5"/>
                </a:solidFill>
                <a:effectLst/>
                <a:latin typeface="Archivo Thin" pitchFamily="2" charset="0"/>
                <a:cs typeface="Archivo Thin" pitchFamily="2" charset="0"/>
              </a:rPr>
              <a:t>La voiture thermique et/ou électrique en usage solo</a:t>
            </a:r>
          </a:p>
          <a:p>
            <a:pPr algn="l"/>
            <a:r>
              <a:rPr lang="fr-FR" sz="1400" dirty="0">
                <a:solidFill>
                  <a:srgbClr val="0AA6B5"/>
                </a:solidFill>
                <a:latin typeface="Archivo Thin" pitchFamily="2" charset="0"/>
                <a:cs typeface="Archivo Thin" pitchFamily="2" charset="0"/>
              </a:rPr>
              <a:t>Les deux-roues motorisés</a:t>
            </a:r>
            <a:r>
              <a:rPr lang="fr-FR" sz="1400" i="0" dirty="0">
                <a:solidFill>
                  <a:srgbClr val="0AA6B5"/>
                </a:solidFill>
                <a:effectLst/>
                <a:latin typeface="Archivo Thin" pitchFamily="2" charset="0"/>
                <a:cs typeface="Archivo Thin" pitchFamily="2" charset="0"/>
              </a:rPr>
              <a:t> thermique en usage solo</a:t>
            </a:r>
          </a:p>
          <a:p>
            <a:endParaRPr lang="fr-FR" sz="1400" dirty="0">
              <a:solidFill>
                <a:srgbClr val="0AA6B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137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F86844-B9BA-2D53-3E96-BE79B1557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800" cap="all" dirty="0">
                <a:latin typeface="AtramentSemiBold-Regular" panose="02000000000000000000" pitchFamily="2" charset="0"/>
              </a:rPr>
              <a:t>Un défi lancé sur une semaine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2991CC-42BF-872F-7537-FD0A5FE50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6177" y="2289407"/>
            <a:ext cx="6854591" cy="4416194"/>
          </a:xfrm>
        </p:spPr>
        <p:txBody>
          <a:bodyPr>
            <a:normAutofit/>
          </a:bodyPr>
          <a:lstStyle/>
          <a:p>
            <a:r>
              <a:rPr lang="fr-FR" sz="1800" dirty="0">
                <a:ea typeface="+mj-ea"/>
              </a:rPr>
              <a:t>Organisé sur la période de la semaine européenne de la mobilité</a:t>
            </a:r>
          </a:p>
          <a:p>
            <a:r>
              <a:rPr lang="fr-FR" sz="1800" dirty="0">
                <a:ea typeface="+mj-ea"/>
              </a:rPr>
              <a:t>Du lundi au dimanche ! </a:t>
            </a:r>
          </a:p>
          <a:p>
            <a:r>
              <a:rPr lang="fr-FR" sz="1800" dirty="0">
                <a:ea typeface="+mj-ea"/>
              </a:rPr>
              <a:t>Possibilité de participer à son rythme : 1 ou plusieurs jours</a:t>
            </a:r>
          </a:p>
          <a:p>
            <a:r>
              <a:rPr lang="fr-FR" sz="1800" dirty="0">
                <a:ea typeface="+mj-ea"/>
              </a:rPr>
              <a:t>L’occasion de tester différents modes de déplacement </a:t>
            </a:r>
          </a:p>
          <a:p>
            <a:r>
              <a:rPr lang="fr-FR" sz="1800" dirty="0">
                <a:ea typeface="+mj-ea"/>
              </a:rPr>
              <a:t>Une semaine permettant l’organisation d’événements festifs pour sensibiliser ses collaborateurs et faire participer le plus grand nombre</a:t>
            </a:r>
          </a:p>
          <a:p>
            <a:r>
              <a:rPr lang="fr-FR" sz="1800" dirty="0">
                <a:ea typeface="+mj-ea"/>
              </a:rPr>
              <a:t>Une semaine qui permet un effet boule de neige : en voyant leurs collègues participer, cela permet à d’autres salarié.es de rejoindre le mouvement les jours suivants</a:t>
            </a:r>
          </a:p>
          <a:p>
            <a:r>
              <a:rPr lang="fr-FR" sz="1800" dirty="0">
                <a:ea typeface="+mj-ea"/>
              </a:rPr>
              <a:t>Ceux qui viennent déjà au travail autrement peuvent participer </a:t>
            </a:r>
            <a:br>
              <a:rPr lang="fr-FR" sz="1800" dirty="0">
                <a:ea typeface="+mj-ea"/>
              </a:rPr>
            </a:br>
            <a:r>
              <a:rPr lang="fr-FR" sz="1800" dirty="0">
                <a:ea typeface="+mj-ea"/>
              </a:rPr>
              <a:t>(= de réels moteurs)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1D51655-524A-16FD-CF54-130658AC3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86" y="2257777"/>
            <a:ext cx="1677458" cy="203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B66A85A-15F5-354D-D428-62662AE9A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555" y="2252242"/>
            <a:ext cx="1677458" cy="203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18DD114-35FE-9815-2000-B2251F3FD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87" y="4443349"/>
            <a:ext cx="1677458" cy="203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B6A81D2F-D0D7-F764-53CB-82D24303D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556" y="4432278"/>
            <a:ext cx="1686592" cy="204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149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E0980-A9B1-6D77-7B53-BB43AE5E9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F212D8-DC61-ED90-7262-5BADFB274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479" y="1281563"/>
            <a:ext cx="10921041" cy="612000"/>
          </a:xfrm>
        </p:spPr>
        <p:txBody>
          <a:bodyPr>
            <a:noAutofit/>
          </a:bodyPr>
          <a:lstStyle/>
          <a:p>
            <a:r>
              <a:rPr lang="fr-FR" sz="4800" cap="all" dirty="0">
                <a:latin typeface="AtramentSemiBold-Regular" panose="02000000000000000000" pitchFamily="2" charset="0"/>
              </a:rPr>
              <a:t>Un fonctionnement en « poupée russes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B791053-D3A6-40C0-EDB3-C6EEA38608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" r="1602" b="1625"/>
          <a:stretch/>
        </p:blipFill>
        <p:spPr>
          <a:xfrm>
            <a:off x="0" y="2005244"/>
            <a:ext cx="8834293" cy="485275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B798359-66EE-A714-5498-F76CD58E77C3}"/>
              </a:ext>
            </a:extLst>
          </p:cNvPr>
          <p:cNvSpPr txBox="1"/>
          <p:nvPr/>
        </p:nvSpPr>
        <p:spPr>
          <a:xfrm>
            <a:off x="8921311" y="3969957"/>
            <a:ext cx="28576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rchivo Thin" pitchFamily="2" charset="0"/>
                <a:cs typeface="Archivo Thin" pitchFamily="2" charset="0"/>
              </a:rPr>
              <a:t>Au moins </a:t>
            </a:r>
            <a:r>
              <a:rPr lang="fr-FR" sz="1800" b="0" i="0" u="none" strike="noStrike" dirty="0" err="1">
                <a:solidFill>
                  <a:srgbClr val="000000"/>
                </a:solidFill>
                <a:effectLst/>
                <a:latin typeface="Archivo Thin" pitchFamily="2" charset="0"/>
                <a:cs typeface="Archivo Thin" pitchFamily="2" charset="0"/>
              </a:rPr>
              <a:t>un·e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chivo Thin" pitchFamily="2" charset="0"/>
                <a:cs typeface="Archivo Thin" pitchFamily="2" charset="0"/>
              </a:rPr>
              <a:t> </a:t>
            </a:r>
            <a:r>
              <a:rPr lang="fr-FR" sz="1800" i="0" u="none" strike="noStrike" dirty="0" err="1">
                <a:solidFill>
                  <a:srgbClr val="000000"/>
                </a:solidFill>
                <a:effectLst/>
                <a:latin typeface="Archivo Medium" panose="020B0603020202020B04" pitchFamily="34" charset="0"/>
                <a:cs typeface="Archivo Thin" pitchFamily="2" charset="0"/>
              </a:rPr>
              <a:t>référent·e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chivo Medium" panose="020B0603020202020B04" pitchFamily="34" charset="0"/>
                <a:cs typeface="Archivo Thin" pitchFamily="2" charset="0"/>
              </a:rPr>
              <a:t> </a:t>
            </a:r>
            <a:r>
              <a:rPr lang="fr-FR" dirty="0">
                <a:latin typeface="Archivo Thin" pitchFamily="2" charset="0"/>
                <a:cs typeface="Archivo Thin" pitchFamily="2" charset="0"/>
              </a:rPr>
              <a:t>est identifiée par </a:t>
            </a:r>
            <a:r>
              <a:rPr lang="fr-FR" b="1" dirty="0">
                <a:solidFill>
                  <a:srgbClr val="0AA6B5"/>
                </a:solidFill>
                <a:latin typeface="Archivo Medium" panose="020B0603020202020B04" pitchFamily="34" charset="0"/>
                <a:cs typeface="Archivo Thin" pitchFamily="2" charset="0"/>
              </a:rPr>
              <a:t>TERRITOIRE</a:t>
            </a:r>
            <a:r>
              <a:rPr lang="fr-FR" b="1" dirty="0">
                <a:solidFill>
                  <a:srgbClr val="0AA6B5"/>
                </a:solidFill>
                <a:latin typeface="Archivo Thin" pitchFamily="2" charset="0"/>
                <a:cs typeface="Archivo Thin" pitchFamily="2" charset="0"/>
              </a:rPr>
              <a:t> </a:t>
            </a:r>
            <a:br>
              <a:rPr lang="fr-FR" dirty="0">
                <a:latin typeface="Archivo Thin" pitchFamily="2" charset="0"/>
                <a:cs typeface="Archivo Thin" pitchFamily="2" charset="0"/>
              </a:rPr>
            </a:br>
            <a:r>
              <a:rPr lang="fr-FR" dirty="0">
                <a:latin typeface="Archivo Thin" pitchFamily="2" charset="0"/>
                <a:cs typeface="Archivo Thin" pitchFamily="2" charset="0"/>
              </a:rPr>
              <a:t>et par </a:t>
            </a:r>
            <a:r>
              <a:rPr lang="fr-FR" b="1" dirty="0">
                <a:solidFill>
                  <a:srgbClr val="972177"/>
                </a:solidFill>
                <a:latin typeface="Archivo Medium" panose="020B0603020202020B04" pitchFamily="34" charset="0"/>
                <a:cs typeface="Archivo Thin" pitchFamily="2" charset="0"/>
              </a:rPr>
              <a:t>ÉTABLISSEMENT</a:t>
            </a:r>
          </a:p>
        </p:txBody>
      </p:sp>
    </p:spTree>
    <p:extLst>
      <p:ext uri="{BB962C8B-B14F-4D97-AF65-F5344CB8AC3E}">
        <p14:creationId xmlns:p14="http://schemas.microsoft.com/office/powerpoint/2010/main" val="2342353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8748DE-C017-06BE-3637-810A19FBD992}"/>
              </a:ext>
            </a:extLst>
          </p:cNvPr>
          <p:cNvSpPr/>
          <p:nvPr/>
        </p:nvSpPr>
        <p:spPr>
          <a:xfrm>
            <a:off x="0" y="2634636"/>
            <a:ext cx="12192000" cy="3367330"/>
          </a:xfrm>
          <a:prstGeom prst="rect">
            <a:avLst/>
          </a:prstGeom>
          <a:solidFill>
            <a:srgbClr val="9721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B626A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403180F-7952-A8AD-9CB5-57623599D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830" y="1537929"/>
            <a:ext cx="8475771" cy="612000"/>
          </a:xfrm>
        </p:spPr>
        <p:txBody>
          <a:bodyPr>
            <a:noAutofit/>
          </a:bodyPr>
          <a:lstStyle/>
          <a:p>
            <a:r>
              <a:rPr lang="fr-FR" sz="4800" cap="all" dirty="0">
                <a:latin typeface="AtramentSemiBold-Regular" panose="02000000000000000000" pitchFamily="2" charset="0"/>
              </a:rPr>
              <a:t>Des établissements récompensés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56D687-809B-E744-A831-FEE0F175D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2929" y="3007859"/>
            <a:ext cx="3333477" cy="29409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cap="all" dirty="0">
                <a:solidFill>
                  <a:schemeClr val="bg1"/>
                </a:solidFill>
                <a:latin typeface="Archivo Medium" panose="020B0603020202020B04" pitchFamily="34" charset="0"/>
                <a:ea typeface="+mj-ea"/>
              </a:rPr>
              <a:t>Au niveau local </a:t>
            </a:r>
            <a:br>
              <a:rPr lang="fr-FR" sz="2400" dirty="0">
                <a:solidFill>
                  <a:schemeClr val="bg1"/>
                </a:solidFill>
                <a:ea typeface="+mj-ea"/>
              </a:rPr>
            </a:br>
            <a:r>
              <a:rPr lang="fr-FR" sz="2400" dirty="0">
                <a:solidFill>
                  <a:schemeClr val="bg1"/>
                </a:solidFill>
                <a:ea typeface="+mj-ea"/>
              </a:rPr>
              <a:t>par leur Territoire</a:t>
            </a:r>
          </a:p>
          <a:p>
            <a:pPr marL="0" indent="0">
              <a:buNone/>
            </a:pPr>
            <a:r>
              <a:rPr lang="fr-FR" sz="1800" dirty="0">
                <a:solidFill>
                  <a:schemeClr val="bg1"/>
                </a:solidFill>
                <a:ea typeface="+mj-ea"/>
              </a:rPr>
              <a:t>L’établissement ayant réussi à mobiliser le plus de participants !</a:t>
            </a:r>
          </a:p>
          <a:p>
            <a:pPr marL="0" indent="0">
              <a:buNone/>
            </a:pPr>
            <a:r>
              <a:rPr lang="fr-FR" sz="1800" dirty="0">
                <a:solidFill>
                  <a:schemeClr val="bg1"/>
                </a:solidFill>
                <a:ea typeface="+mj-ea"/>
              </a:rPr>
              <a:t>Selon son effectif total de </a:t>
            </a:r>
            <a:r>
              <a:rPr lang="fr-FR" sz="1800" dirty="0" err="1">
                <a:solidFill>
                  <a:schemeClr val="bg1"/>
                </a:solidFill>
                <a:ea typeface="+mj-ea"/>
              </a:rPr>
              <a:t>salarié·es</a:t>
            </a:r>
            <a:r>
              <a:rPr lang="fr-FR" sz="1800" dirty="0">
                <a:solidFill>
                  <a:schemeClr val="bg1"/>
                </a:solidFill>
                <a:ea typeface="+mj-ea"/>
              </a:rPr>
              <a:t> (</a:t>
            </a:r>
            <a:r>
              <a:rPr lang="fr-FR" sz="1800" dirty="0" err="1">
                <a:solidFill>
                  <a:schemeClr val="bg1"/>
                </a:solidFill>
                <a:ea typeface="+mj-ea"/>
              </a:rPr>
              <a:t>apprenti·es</a:t>
            </a:r>
            <a:r>
              <a:rPr lang="fr-FR" sz="1800" dirty="0">
                <a:solidFill>
                  <a:schemeClr val="bg1"/>
                </a:solidFill>
                <a:ea typeface="+mj-ea"/>
              </a:rPr>
              <a:t> et stagiaires)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28207280-3958-9F01-6C8F-205A34F11792}"/>
              </a:ext>
            </a:extLst>
          </p:cNvPr>
          <p:cNvSpPr txBox="1">
            <a:spLocks/>
          </p:cNvSpPr>
          <p:nvPr/>
        </p:nvSpPr>
        <p:spPr>
          <a:xfrm>
            <a:off x="7725760" y="3007859"/>
            <a:ext cx="3813932" cy="3624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chivo Thin" pitchFamily="2" charset="0"/>
                <a:ea typeface="+mn-ea"/>
                <a:cs typeface="Archivo Thin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cap="all" dirty="0">
                <a:solidFill>
                  <a:schemeClr val="bg1"/>
                </a:solidFill>
                <a:latin typeface="Archivo Medium" panose="020B0603020202020B04" pitchFamily="34" charset="0"/>
                <a:ea typeface="+mj-ea"/>
              </a:rPr>
              <a:t>Au niveau régional </a:t>
            </a:r>
            <a:br>
              <a:rPr lang="fr-FR" sz="2400" dirty="0">
                <a:solidFill>
                  <a:schemeClr val="bg1"/>
                </a:solidFill>
                <a:ea typeface="+mj-ea"/>
              </a:rPr>
            </a:br>
            <a:r>
              <a:rPr lang="fr-FR" sz="2400" dirty="0">
                <a:solidFill>
                  <a:schemeClr val="bg1"/>
                </a:solidFill>
                <a:ea typeface="+mj-ea"/>
              </a:rPr>
              <a:t>par les organisateurs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bg1"/>
                </a:solidFill>
                <a:ea typeface="+mj-ea"/>
              </a:rPr>
              <a:t>L’établissement ayant réussi à mobiliser le plus de participants … </a:t>
            </a:r>
            <a:br>
              <a:rPr lang="fr-FR" sz="1800" dirty="0">
                <a:solidFill>
                  <a:schemeClr val="bg1"/>
                </a:solidFill>
                <a:ea typeface="+mj-ea"/>
              </a:rPr>
            </a:br>
            <a:r>
              <a:rPr lang="fr-FR" sz="1800" dirty="0">
                <a:solidFill>
                  <a:schemeClr val="bg1"/>
                </a:solidFill>
                <a:ea typeface="+mj-ea"/>
              </a:rPr>
              <a:t>et ayant fait le plus grand nombre de trajets en vélo, ou en transports collectifs, ou en covoiturage.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bg1"/>
                </a:solidFill>
                <a:ea typeface="+mj-ea"/>
              </a:rPr>
              <a:t>L’établissement ayant déployé des initiatives de mobilisation originale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800" dirty="0">
              <a:solidFill>
                <a:schemeClr val="bg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1A1D865-1C4A-5A7C-68BB-D6B308EA9FF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275" y="3177729"/>
            <a:ext cx="1685350" cy="124973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4D87EEF-F8A3-1E44-F312-93433DB05FD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96" y="3177729"/>
            <a:ext cx="1385414" cy="121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460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43ADD5-DC2F-8DD5-828C-4E42DEBC2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479" y="1628954"/>
            <a:ext cx="10921041" cy="612000"/>
          </a:xfrm>
        </p:spPr>
        <p:txBody>
          <a:bodyPr>
            <a:noAutofit/>
          </a:bodyPr>
          <a:lstStyle/>
          <a:p>
            <a:r>
              <a:rPr lang="fr-FR" sz="4800" cap="all" dirty="0">
                <a:latin typeface="AtramentSemiBold-Regular" panose="02000000000000000000" pitchFamily="2" charset="0"/>
              </a:rPr>
              <a:t>Pourquoi participer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A6F74D-F978-5C67-63B4-22FA39F4C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263" y="2874284"/>
            <a:ext cx="6876669" cy="2679849"/>
          </a:xfrm>
        </p:spPr>
        <p:txBody>
          <a:bodyPr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Une occasion de valoriser ses bonnes pratiques </a:t>
            </a:r>
            <a:r>
              <a:rPr lang="fr-FR" sz="1800" dirty="0">
                <a:ea typeface="+mj-ea"/>
              </a:rPr>
              <a:t>: mettez en avant les initiatives déjà mises en place dans votre établissement et valorisez vos collaborateurs qui viennent déjà au travail autrement.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Un défi gratuit et simple à mettre en place </a:t>
            </a:r>
            <a:r>
              <a:rPr lang="fr-FR" sz="1800" dirty="0">
                <a:ea typeface="+mj-ea"/>
              </a:rPr>
              <a:t>: une plateforme dédiée et des supports prêts à l'emploi facilitent la participation de votre établissement</a:t>
            </a:r>
          </a:p>
          <a:p>
            <a:pPr algn="l" rtl="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1800" dirty="0">
                <a:latin typeface="Archivo Medium" panose="020B0603020202020B04" pitchFamily="34" charset="0"/>
                <a:ea typeface="+mj-ea"/>
              </a:rPr>
              <a:t>Une opportunité de de rejoindre une dynamique régionale et conviviale initiée depuis 2021</a:t>
            </a:r>
          </a:p>
          <a:p>
            <a:endParaRPr lang="fr-FR" sz="18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7CB3E4-73F1-A36E-3061-EF4B44AAA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6" y="2882120"/>
            <a:ext cx="2369955" cy="245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547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C7069D-4B4E-0A9C-CF91-A46E33D29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dirty="0"/>
              <a:t>Une dynamique initiée depuis 2021…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4EC32E-6B55-5AA3-D9B9-FF5F354AF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Vous étiez 53 Territoires engagés, près de 360 établissements inscrits, plus de 6600 participants lors de la précédente édition !</a:t>
            </a:r>
          </a:p>
        </p:txBody>
      </p:sp>
    </p:spTree>
    <p:extLst>
      <p:ext uri="{BB962C8B-B14F-4D97-AF65-F5344CB8AC3E}">
        <p14:creationId xmlns:p14="http://schemas.microsoft.com/office/powerpoint/2010/main" val="2854725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"/>
          <p:cNvSpPr txBox="1">
            <a:spLocks noGrp="1"/>
          </p:cNvSpPr>
          <p:nvPr>
            <p:ph type="title"/>
          </p:nvPr>
        </p:nvSpPr>
        <p:spPr>
          <a:xfrm>
            <a:off x="635550" y="1337163"/>
            <a:ext cx="109209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2177"/>
              </a:buClr>
              <a:buSzPct val="100000"/>
              <a:buFont typeface="Archivo SemiBold"/>
              <a:buNone/>
            </a:pPr>
            <a:r>
              <a:rPr lang="fr-FR" sz="4800" cap="all" dirty="0">
                <a:latin typeface="AtramentSemiBold-Regular" panose="02000000000000000000" pitchFamily="2" charset="0"/>
              </a:rPr>
              <a:t>L’engagement croissant des Territoires</a:t>
            </a:r>
            <a:endParaRPr sz="4800" cap="all" dirty="0">
              <a:latin typeface="AtramentSemiBold-Regular" panose="02000000000000000000" pitchFamily="2" charset="0"/>
            </a:endParaRPr>
          </a:p>
        </p:txBody>
      </p:sp>
      <p:pic>
        <p:nvPicPr>
          <p:cNvPr id="77" name="Google Shape;7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97292" y="2142393"/>
            <a:ext cx="2860284" cy="2242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97292" y="4568520"/>
            <a:ext cx="2861616" cy="2175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4" title="Évolution-territoires.gif"/>
          <p:cNvPicPr preferRelativeResize="0"/>
          <p:nvPr/>
        </p:nvPicPr>
        <p:blipFill rotWithShape="1">
          <a:blip r:embed="rId5">
            <a:alphaModFix/>
          </a:blip>
          <a:srcRect t="4595" b="3668"/>
          <a:stretch/>
        </p:blipFill>
        <p:spPr>
          <a:xfrm>
            <a:off x="700826" y="1988492"/>
            <a:ext cx="7077623" cy="48695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033A9BE9-57A3-41EC-9BFA-938CA43E57E0}" vid="{A7CA555D-E85B-450F-8EB5-82E0E395982C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CDLM-Gabarit PPT #5</Template>
  <TotalTime>952</TotalTime>
  <Words>1275</Words>
  <Application>Microsoft Office PowerPoint</Application>
  <PresentationFormat>Grand écran</PresentationFormat>
  <Paragraphs>177</Paragraphs>
  <Slides>28</Slides>
  <Notes>26</Notes>
  <HiddenSlides>0</HiddenSlides>
  <MMClips>3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8" baseType="lpstr">
      <vt:lpstr>Archivo SemiBold</vt:lpstr>
      <vt:lpstr>Archivo Condensed</vt:lpstr>
      <vt:lpstr>Arial</vt:lpstr>
      <vt:lpstr>Archivo Thin</vt:lpstr>
      <vt:lpstr>Archivo Medium</vt:lpstr>
      <vt:lpstr>AtramentSemiBold-Regular</vt:lpstr>
      <vt:lpstr>Archivo SemiCondensed SemiBold</vt:lpstr>
      <vt:lpstr>Aptos</vt:lpstr>
      <vt:lpstr>Archivo</vt:lpstr>
      <vt:lpstr>Thème Office</vt:lpstr>
      <vt:lpstr>Challenge de la mobilité BFC</vt:lpstr>
      <vt:lpstr>Le Challenge de la Mobilité c’est …</vt:lpstr>
      <vt:lpstr>L’objet du Challenge</vt:lpstr>
      <vt:lpstr>Un défi lancé sur une semaine</vt:lpstr>
      <vt:lpstr>Un fonctionnement en « poupée russes »</vt:lpstr>
      <vt:lpstr>Des établissements récompensés :</vt:lpstr>
      <vt:lpstr>Pourquoi participer ? </vt:lpstr>
      <vt:lpstr>Une dynamique initiée depuis 2021…</vt:lpstr>
      <vt:lpstr>L’engagement croissant des Territoires</vt:lpstr>
      <vt:lpstr>Une participation en augmentation</vt:lpstr>
      <vt:lpstr>Présentation PowerPoint</vt:lpstr>
      <vt:lpstr>Challenge 2025, ce qu’il faut savoir ! </vt:lpstr>
      <vt:lpstr>Présentation PowerPoint</vt:lpstr>
      <vt:lpstr>Vous représentez une  Métropole, CU, CA ou CC ?  Inscrivez-vous en tant que « TERRITOIRE »</vt:lpstr>
      <vt:lpstr>Rôle des référents « TERRITOIRES »</vt:lpstr>
      <vt:lpstr>Vous représentez un établissement employeur en BFC ? Inscrivez-vous en tant qu ’  « ÉTABLISSEMENT »</vt:lpstr>
      <vt:lpstr>Présentation PowerPoint</vt:lpstr>
      <vt:lpstr>Rôle des référents « ÉTABLISSEMENT »</vt:lpstr>
      <vt:lpstr>Vous êtes salarié.e d’un établissement inscrit au Challenge ?  Inscrivez-vous en tant que  « PARTICIPANT »</vt:lpstr>
      <vt:lpstr>Un Kit de communication</vt:lpstr>
      <vt:lpstr>Les modes d’emploi</vt:lpstr>
      <vt:lpstr>Aide à la mobilisation</vt:lpstr>
      <vt:lpstr>Présentation PowerPoint</vt:lpstr>
      <vt:lpstr>2025 : les prix </vt:lpstr>
      <vt:lpstr>Échanges et inspiration…</vt:lpstr>
      <vt:lpstr>Partage d’expériences en vidéo </vt:lpstr>
      <vt:lpstr>À bientôt pour le Challenge !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Charlotte Langlade</dc:creator>
  <cp:lastModifiedBy>Charlotte Langlade</cp:lastModifiedBy>
  <cp:revision>8</cp:revision>
  <dcterms:created xsi:type="dcterms:W3CDTF">2025-03-25T07:43:48Z</dcterms:created>
  <dcterms:modified xsi:type="dcterms:W3CDTF">2025-04-17T09:39:11Z</dcterms:modified>
</cp:coreProperties>
</file>